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39"/>
  </p:notesMasterIdLst>
  <p:handoutMasterIdLst>
    <p:handoutMasterId r:id="rId40"/>
  </p:handoutMasterIdLst>
  <p:sldIdLst>
    <p:sldId id="606" r:id="rId5"/>
    <p:sldId id="264" r:id="rId6"/>
    <p:sldId id="265" r:id="rId7"/>
    <p:sldId id="266" r:id="rId8"/>
    <p:sldId id="620" r:id="rId9"/>
    <p:sldId id="624" r:id="rId10"/>
    <p:sldId id="623" r:id="rId11"/>
    <p:sldId id="622" r:id="rId12"/>
    <p:sldId id="621" r:id="rId13"/>
    <p:sldId id="626" r:id="rId14"/>
    <p:sldId id="625" r:id="rId15"/>
    <p:sldId id="628" r:id="rId16"/>
    <p:sldId id="617" r:id="rId17"/>
    <p:sldId id="607" r:id="rId18"/>
    <p:sldId id="275" r:id="rId19"/>
    <p:sldId id="278" r:id="rId20"/>
    <p:sldId id="344" r:id="rId21"/>
    <p:sldId id="608" r:id="rId22"/>
    <p:sldId id="634" r:id="rId23"/>
    <p:sldId id="282" r:id="rId24"/>
    <p:sldId id="283" r:id="rId25"/>
    <p:sldId id="630" r:id="rId26"/>
    <p:sldId id="633" r:id="rId27"/>
    <p:sldId id="629" r:id="rId28"/>
    <p:sldId id="618" r:id="rId29"/>
    <p:sldId id="619" r:id="rId30"/>
    <p:sldId id="632" r:id="rId31"/>
    <p:sldId id="631" r:id="rId32"/>
    <p:sldId id="610" r:id="rId33"/>
    <p:sldId id="288" r:id="rId34"/>
    <p:sldId id="292" r:id="rId35"/>
    <p:sldId id="294" r:id="rId36"/>
    <p:sldId id="616" r:id="rId37"/>
    <p:sldId id="335" r:id="rId38"/>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840">
          <p15:clr>
            <a:srgbClr val="A4A3A4"/>
          </p15:clr>
        </p15:guide>
        <p15:guide id="4" pos="53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hemeClr val="lt1"/>
      </a:tcTxStyle>
      <a:tcStyle>
        <a:tcBdr/>
        <a:fill>
          <a:solidFill>
            <a:schemeClr val="accent4"/>
          </a:solidFill>
        </a:fill>
      </a:tcStyle>
    </a:firstRow>
  </a:tblStyle>
  <a:tblStyle styleId="{17292A2E-F333-43FB-9621-5CBBE7FDCDCB}" styleName="Light Style 2 - Accent 4">
    <a:wholeTbl>
      <a:tcTxStyle>
        <a:fontRef idx="minor"/>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hemeClr val="bg1"/>
      </a:tcTxStyle>
      <a:tcStyle>
        <a:tcBdr/>
        <a:fillRef idx="1">
          <a:schemeClr val="accent4"/>
        </a:fillRef>
      </a:tcStyle>
    </a:firstRow>
  </a:tblStyle>
  <a:tblStyle styleId="{9DCAF9ED-07DC-4A11-8D7F-57B35C25682E}" styleName="Medium Style 1 - Accent 2">
    <a:wholeTbl>
      <a:tcTxStyle>
        <a:fontRef idx="minor"/>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hemeClr val="lt1"/>
      </a:tcTxStyle>
      <a:tcStyle>
        <a:tcBdr/>
        <a:fill>
          <a:solidFill>
            <a:schemeClr val="accent2"/>
          </a:solidFill>
        </a:fill>
      </a:tcStyle>
    </a:firstRow>
  </a:tblStyle>
  <a:tblStyle styleId="{72833802-FEF1-4C79-8D5D-14CF1EAF98D9}" styleName="Light Style 2 - Accent 2">
    <a:wholeTbl>
      <a:tcTxStyle>
        <a:fontRef idx="minor"/>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hemeClr val="bg1"/>
      </a:tcTxStyle>
      <a:tcStyle>
        <a:tcBdr/>
        <a:fillRef idx="1">
          <a:schemeClr val="accent2"/>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05" autoAdjust="0"/>
    <p:restoredTop sz="92325" autoAdjust="0"/>
  </p:normalViewPr>
  <p:slideViewPr>
    <p:cSldViewPr>
      <p:cViewPr varScale="1">
        <p:scale>
          <a:sx n="108" d="100"/>
          <a:sy n="108" d="100"/>
        </p:scale>
        <p:origin x="1302" y="126"/>
      </p:cViewPr>
      <p:guideLst>
        <p:guide orient="horz" pos="2160"/>
        <p:guide pos="2880"/>
        <p:guide orient="horz" pos="3840"/>
        <p:guide pos="5376"/>
      </p:guideLst>
    </p:cSldViewPr>
  </p:slideViewPr>
  <p:notesTextViewPr>
    <p:cViewPr>
      <p:scale>
        <a:sx n="100" d="100"/>
        <a:sy n="100" d="100"/>
      </p:scale>
      <p:origin x="0" y="0"/>
    </p:cViewPr>
  </p:notesTextViewPr>
  <p:sorterViewPr>
    <p:cViewPr>
      <p:scale>
        <a:sx n="198" d="100"/>
        <a:sy n="198" d="100"/>
      </p:scale>
      <p:origin x="0" y="-12300"/>
    </p:cViewPr>
  </p:sorterViewPr>
  <p:notesViewPr>
    <p:cSldViewPr>
      <p:cViewPr varScale="1">
        <p:scale>
          <a:sx n="85" d="100"/>
          <a:sy n="85" d="100"/>
        </p:scale>
        <p:origin x="218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C82408-9B49-4B22-8565-8799D44356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F42AD6-097C-4F25-BAB9-8E87FB3399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E54739-BA34-442C-8F53-30D3EE638920}" type="datetimeFigureOut">
              <a:rPr lang="en-US" smtClean="0"/>
              <a:t>10/23/2025</a:t>
            </a:fld>
            <a:endParaRPr lang="en-US"/>
          </a:p>
        </p:txBody>
      </p:sp>
      <p:sp>
        <p:nvSpPr>
          <p:cNvPr id="4" name="Footer Placeholder 3">
            <a:extLst>
              <a:ext uri="{FF2B5EF4-FFF2-40B4-BE49-F238E27FC236}">
                <a16:creationId xmlns:a16="http://schemas.microsoft.com/office/drawing/2014/main" id="{4539C59E-5654-41D7-AFCF-FE31909B5D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C78245-A2B1-48C1-88B7-FE0C8F4756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FA06AB-DD38-45FC-83C9-38AF7745D912}" type="slidenum">
              <a:rPr lang="en-US" smtClean="0"/>
              <a:t>‹#›</a:t>
            </a:fld>
            <a:endParaRPr lang="en-US"/>
          </a:p>
        </p:txBody>
      </p:sp>
    </p:spTree>
    <p:extLst>
      <p:ext uri="{BB962C8B-B14F-4D97-AF65-F5344CB8AC3E}">
        <p14:creationId xmlns:p14="http://schemas.microsoft.com/office/powerpoint/2010/main" val="3233805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CBF4CB-5790-4C9B-AF29-F5500951C223}" type="datetimeFigureOut">
              <a:rPr lang="en-US" smtClean="0"/>
              <a:t>10/23/2025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C39FC6-FBC1-4F6E-B87F-263CF8EB15DF}" type="slidenum">
              <a:rPr lang="en-US" smtClean="0"/>
              <a:t>‹#›</a:t>
            </a:fld>
            <a:endParaRPr lang="en-US"/>
          </a:p>
        </p:txBody>
      </p:sp>
    </p:spTree>
    <p:extLst>
      <p:ext uri="{BB962C8B-B14F-4D97-AF65-F5344CB8AC3E}">
        <p14:creationId xmlns:p14="http://schemas.microsoft.com/office/powerpoint/2010/main" val="3512927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Hello and welcome to this year’s benefits open enrollment presentation. During this presentation, you will be provided with an overview of the plans offered to eligible employees and family members, along with resources available to assist you with any benefit-related issues now and throughout the year.</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a:p>
            <a:endParaRPr lang="en-US"/>
          </a:p>
        </p:txBody>
      </p:sp>
      <p:sp>
        <p:nvSpPr>
          <p:cNvPr id="4" name="Slide Number Placeholder 3"/>
          <p:cNvSpPr>
            <a:spLocks noGrp="1"/>
          </p:cNvSpPr>
          <p:nvPr>
            <p:ph type="sldNum" sz="quarter" idx="10"/>
          </p:nvPr>
        </p:nvSpPr>
        <p:spPr/>
        <p:txBody>
          <a:bodyPr/>
          <a:lstStyle/>
          <a:p>
            <a:fld id="{914F74D2-A347-441E-B0F0-B12D55ABD392}" type="slidenum">
              <a:rPr 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2610964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4C8D3-3038-67B5-8DB6-082548B20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C7394-2D84-0BF4-3BDA-112C8E065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F7B16-7C0D-26A4-FF6F-7993A67F92E0}"/>
              </a:ext>
            </a:extLst>
          </p:cNvPr>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Here are some further examples of what your cost sharing would be for each plan option, focused specifically on prescription drug benefits. </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a:p>
            <a:endParaRPr lang="en-US"/>
          </a:p>
        </p:txBody>
      </p:sp>
      <p:sp>
        <p:nvSpPr>
          <p:cNvPr id="4" name="Slide Number Placeholder 3">
            <a:extLst>
              <a:ext uri="{FF2B5EF4-FFF2-40B4-BE49-F238E27FC236}">
                <a16:creationId xmlns:a16="http://schemas.microsoft.com/office/drawing/2014/main" id="{63FA556B-476A-A434-4328-25EFA81189CE}"/>
              </a:ext>
            </a:extLst>
          </p:cNvPr>
          <p:cNvSpPr>
            <a:spLocks noGrp="1"/>
          </p:cNvSpPr>
          <p:nvPr>
            <p:ph type="sldNum" sz="quarter" idx="5"/>
          </p:nvPr>
        </p:nvSpPr>
        <p:spPr/>
        <p:txBody>
          <a:bodyPr/>
          <a:lstStyle/>
          <a:p>
            <a:fld id="{2BC39FC6-FBC1-4F6E-B87F-263CF8EB15DF}" type="slidenum">
              <a:rPr lang="en-US" smtClean="0"/>
              <a:t>19</a:t>
            </a:fld>
            <a:endParaRPr lang="en-US"/>
          </a:p>
        </p:txBody>
      </p:sp>
    </p:spTree>
    <p:extLst>
      <p:ext uri="{BB962C8B-B14F-4D97-AF65-F5344CB8AC3E}">
        <p14:creationId xmlns:p14="http://schemas.microsoft.com/office/powerpoint/2010/main" val="339348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The plan you choose should be based on the anticipated usage of you and your family. Consider the healthcare needs and options available to all members of your family.</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2BC39FC6-FBC1-4F6E-B87F-263CF8EB15DF}" type="slidenum">
              <a:rPr lang="en-US" smtClean="0"/>
              <a:t>20</a:t>
            </a:fld>
            <a:endParaRPr lang="en-US"/>
          </a:p>
        </p:txBody>
      </p:sp>
    </p:spTree>
    <p:extLst>
      <p:ext uri="{BB962C8B-B14F-4D97-AF65-F5344CB8AC3E}">
        <p14:creationId xmlns:p14="http://schemas.microsoft.com/office/powerpoint/2010/main" val="309497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To maximize your benefits, use in-network facilities and providers, know the urgent care facilities near your home, ask your doctor or pharmacist for lower-cost prescription alternatives, ensure your family and you have had annual preventive services performed, check where you stand regarding your deductible and coinsurance before services are received, and compare your Explanation of Benefits (EOB) to provider charges.</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2BC39FC6-FBC1-4F6E-B87F-263CF8EB15DF}" type="slidenum">
              <a:rPr lang="en-US" smtClean="0"/>
              <a:t>21</a:t>
            </a:fld>
            <a:endParaRPr lang="en-US"/>
          </a:p>
        </p:txBody>
      </p:sp>
    </p:spTree>
    <p:extLst>
      <p:ext uri="{BB962C8B-B14F-4D97-AF65-F5344CB8AC3E}">
        <p14:creationId xmlns:p14="http://schemas.microsoft.com/office/powerpoint/2010/main" val="166281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67901-DB69-2A67-CB1D-2C6CAABFE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5A0EC-C226-E7B1-5497-0B02463775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F239A0-3BE5-17E2-29A3-F8A57B65FE14}"/>
              </a:ext>
            </a:extLst>
          </p:cNvPr>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This slide shows key cost sharing amounts for your medical plan options for the upcoming plan year. Take a look to see examples of what your deductible, copays and coinsurance would be for some common services, depending on which plan you elect. </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a:p>
            <a:endParaRPr lang="en-US"/>
          </a:p>
        </p:txBody>
      </p:sp>
      <p:sp>
        <p:nvSpPr>
          <p:cNvPr id="4" name="Slide Number Placeholder 3">
            <a:extLst>
              <a:ext uri="{FF2B5EF4-FFF2-40B4-BE49-F238E27FC236}">
                <a16:creationId xmlns:a16="http://schemas.microsoft.com/office/drawing/2014/main" id="{FA14EC50-A01F-9D59-A856-83BFAB7100C8}"/>
              </a:ext>
            </a:extLst>
          </p:cNvPr>
          <p:cNvSpPr>
            <a:spLocks noGrp="1"/>
          </p:cNvSpPr>
          <p:nvPr>
            <p:ph type="sldNum" sz="quarter" idx="10"/>
          </p:nvPr>
        </p:nvSpPr>
        <p:spPr/>
        <p:txBody>
          <a:bodyPr/>
          <a:lstStyle/>
          <a:p>
            <a:fld id="{ABCB7D7F-4532-4F42-B9A9-7E16BF0C486C}" type="slidenum">
              <a:rPr lang="en-US" smtClean="0"/>
              <a:t>24</a:t>
            </a:fld>
            <a:endParaRPr lang="en-US"/>
          </a:p>
        </p:txBody>
      </p:sp>
    </p:spTree>
    <p:extLst>
      <p:ext uri="{BB962C8B-B14F-4D97-AF65-F5344CB8AC3E}">
        <p14:creationId xmlns:p14="http://schemas.microsoft.com/office/powerpoint/2010/main" val="250488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Now we will cover tax benefit accounts available to you through your employer. </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a:p>
            <a:endParaRPr lang="en-US"/>
          </a:p>
        </p:txBody>
      </p:sp>
      <p:sp>
        <p:nvSpPr>
          <p:cNvPr id="4" name="Slide Number Placeholder 3"/>
          <p:cNvSpPr>
            <a:spLocks noGrp="1"/>
          </p:cNvSpPr>
          <p:nvPr>
            <p:ph type="sldNum" sz="quarter" idx="10"/>
          </p:nvPr>
        </p:nvSpPr>
        <p:spPr/>
        <p:txBody>
          <a:bodyPr/>
          <a:lstStyle/>
          <a:p>
            <a:fld id="{ABCB7D7F-4532-4F42-B9A9-7E16BF0C486C}" type="slidenum">
              <a:rPr lang="en-US" smtClean="0"/>
              <a:t>29</a:t>
            </a:fld>
            <a:endParaRPr lang="en-US"/>
          </a:p>
        </p:txBody>
      </p:sp>
    </p:spTree>
    <p:extLst>
      <p:ext uri="{BB962C8B-B14F-4D97-AF65-F5344CB8AC3E}">
        <p14:creationId xmlns:p14="http://schemas.microsoft.com/office/powerpoint/2010/main" val="50293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dirty="0">
                <a:effectLst/>
                <a:latin typeface="Aptos" panose="020B0004020202020204" pitchFamily="34" charset="0"/>
                <a:ea typeface="Times New Roman" panose="02020603050405020304" pitchFamily="18" charset="0"/>
                <a:cs typeface="Aptos" panose="020B0004020202020204" pitchFamily="34" charset="0"/>
              </a:rPr>
              <a:t>You have a Flexible Spending Account available to you, should you choose to elect this benefit. When you enroll and choose your contribution level, be conservative; this decision can’t be changed during the plan year, and FSA plans are use-it-or-lose-it, meaning the funds won’t roll over to next year. </a:t>
            </a:r>
            <a:endParaRPr lang="en-US" sz="12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30</a:t>
            </a:fld>
            <a:endParaRPr lang="en-US"/>
          </a:p>
        </p:txBody>
      </p:sp>
    </p:spTree>
    <p:extLst>
      <p:ext uri="{BB962C8B-B14F-4D97-AF65-F5344CB8AC3E}">
        <p14:creationId xmlns:p14="http://schemas.microsoft.com/office/powerpoint/2010/main" val="43468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An HSA is an account you can use to pay medical expenses, giving you tax advantages to offset your medical costs. There are eligibility rules, and you must spend the dollars on qualified medical expenses and keep itemized receipts. Health Saving Accounts are powerful long-term savings vehicles if they are right for you.</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10"/>
          </p:nvPr>
        </p:nvSpPr>
        <p:spPr/>
        <p:txBody>
          <a:bodyPr/>
          <a:lstStyle/>
          <a:p>
            <a:fld id="{ABCB7D7F-4532-4F42-B9A9-7E16BF0C486C}" type="slidenum">
              <a:rPr lang="en-US" smtClean="0"/>
              <a:t>31</a:t>
            </a:fld>
            <a:endParaRPr lang="en-US"/>
          </a:p>
        </p:txBody>
      </p:sp>
    </p:spTree>
    <p:extLst>
      <p:ext uri="{BB962C8B-B14F-4D97-AF65-F5344CB8AC3E}">
        <p14:creationId xmlns:p14="http://schemas.microsoft.com/office/powerpoint/2010/main" val="104076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dirty="0">
                <a:effectLst/>
                <a:latin typeface="Aptos" panose="020B0004020202020204" pitchFamily="34" charset="0"/>
                <a:ea typeface="Times New Roman" panose="02020603050405020304" pitchFamily="18" charset="0"/>
                <a:cs typeface="Aptos" panose="020B0004020202020204" pitchFamily="34" charset="0"/>
              </a:rPr>
              <a:t>HSAs have maximum contribution limits for individuals and families. These maximums include any employer contributions. Those 55 years and older and not enrolled in Medicare can contribute an additional $1000 catch-up each year.</a:t>
            </a:r>
            <a:endParaRPr lang="en-US" sz="12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32</a:t>
            </a:fld>
            <a:endParaRPr lang="en-US"/>
          </a:p>
        </p:txBody>
      </p:sp>
    </p:spTree>
    <p:extLst>
      <p:ext uri="{BB962C8B-B14F-4D97-AF65-F5344CB8AC3E}">
        <p14:creationId xmlns:p14="http://schemas.microsoft.com/office/powerpoint/2010/main" val="3247242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The USI Benefit Resource Center or BRC provides free, confidential help on resolving elevated claims issues and other issues you need help with related to your benefits. BRC contact information is listed on the slide. </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a:p>
            <a:endParaRPr lang="en-US"/>
          </a:p>
        </p:txBody>
      </p:sp>
      <p:sp>
        <p:nvSpPr>
          <p:cNvPr id="4" name="Slide Number Placeholder 3"/>
          <p:cNvSpPr>
            <a:spLocks noGrp="1"/>
          </p:cNvSpPr>
          <p:nvPr>
            <p:ph type="sldNum" sz="quarter" idx="10"/>
          </p:nvPr>
        </p:nvSpPr>
        <p:spPr/>
        <p:txBody>
          <a:bodyPr/>
          <a:lstStyle/>
          <a:p>
            <a:fld id="{ABCB7D7F-4532-4F42-B9A9-7E16BF0C486C}" type="slidenum">
              <a:rPr lang="en-US" smtClean="0"/>
              <a:t>33</a:t>
            </a:fld>
            <a:endParaRPr lang="en-US"/>
          </a:p>
        </p:txBody>
      </p:sp>
    </p:spTree>
    <p:extLst>
      <p:ext uri="{BB962C8B-B14F-4D97-AF65-F5344CB8AC3E}">
        <p14:creationId xmlns:p14="http://schemas.microsoft.com/office/powerpoint/2010/main" val="2349029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Thank you for your participation in this year’s open enrollment presentation. Make sure to complete your election changes by the end of the enrollment period. </a:t>
            </a:r>
            <a:endParaRPr lang="en-US"/>
          </a:p>
          <a:p>
            <a:endParaRPr lang="en-US"/>
          </a:p>
          <a:p>
            <a:endParaRPr lang="en-US"/>
          </a:p>
        </p:txBody>
      </p:sp>
      <p:sp>
        <p:nvSpPr>
          <p:cNvPr id="4" name="Slide Number Placeholder 3"/>
          <p:cNvSpPr>
            <a:spLocks noGrp="1"/>
          </p:cNvSpPr>
          <p:nvPr>
            <p:ph type="sldNum" sz="quarter" idx="5"/>
          </p:nvPr>
        </p:nvSpPr>
        <p:spPr/>
        <p:txBody>
          <a:bodyPr/>
          <a:lstStyle/>
          <a:p>
            <a:fld id="{2BC39FC6-FBC1-4F6E-B87F-263CF8EB15DF}" type="slidenum">
              <a:rPr lang="en-US" smtClean="0"/>
              <a:t>34</a:t>
            </a:fld>
            <a:endParaRPr lang="en-US"/>
          </a:p>
        </p:txBody>
      </p:sp>
    </p:spTree>
    <p:extLst>
      <p:ext uri="{BB962C8B-B14F-4D97-AF65-F5344CB8AC3E}">
        <p14:creationId xmlns:p14="http://schemas.microsoft.com/office/powerpoint/2010/main" val="3077612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Today, we will discuss what open enrollment is, important elements of Health Care Reform, and key influences on your plan. We'll review our benefit plans for the upcoming plan year, talk about the enrollment process, and discuss the resources available to you for questions.</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2BC39FC6-FBC1-4F6E-B87F-263CF8EB15DF}" type="slidenum">
              <a:rPr lang="en-US" smtClean="0"/>
              <a:t>2</a:t>
            </a:fld>
            <a:endParaRPr lang="en-US"/>
          </a:p>
        </p:txBody>
      </p:sp>
    </p:spTree>
    <p:extLst>
      <p:ext uri="{BB962C8B-B14F-4D97-AF65-F5344CB8AC3E}">
        <p14:creationId xmlns:p14="http://schemas.microsoft.com/office/powerpoint/2010/main" val="5562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Aptos" panose="020B0004020202020204" pitchFamily="34" charset="0"/>
                <a:cs typeface="Aptos" panose="020B0004020202020204" pitchFamily="34" charset="0"/>
              </a:rPr>
              <a:t>The benefits open enrollment period is your opportunity to make changes to your benefit elections and review which dependents you will cover. All benefit elections and changes will take effect on the specified date, and payroll deductions will begin accordingly. Be mindful of the enrollment deadline to ensure your benefits are updated without issue.</a:t>
            </a:r>
          </a:p>
          <a:p>
            <a:endParaRPr lang="en-US" baseline="0"/>
          </a:p>
          <a:p>
            <a:endParaRPr lang="en-US" baseline="0"/>
          </a:p>
        </p:txBody>
      </p:sp>
      <p:sp>
        <p:nvSpPr>
          <p:cNvPr id="4" name="Slide Number Placeholder 3"/>
          <p:cNvSpPr>
            <a:spLocks noGrp="1"/>
          </p:cNvSpPr>
          <p:nvPr>
            <p:ph type="sldNum" sz="quarter" idx="10"/>
          </p:nvPr>
        </p:nvSpPr>
        <p:spPr/>
        <p:txBody>
          <a:bodyPr/>
          <a:lstStyle/>
          <a:p>
            <a:fld id="{ABCB7D7F-4532-4F42-B9A9-7E16BF0C486C}" type="slidenum">
              <a:rPr lang="en-US" smtClean="0"/>
              <a:t>3</a:t>
            </a:fld>
            <a:endParaRPr lang="en-US"/>
          </a:p>
        </p:txBody>
      </p:sp>
    </p:spTree>
    <p:extLst>
      <p:ext uri="{BB962C8B-B14F-4D97-AF65-F5344CB8AC3E}">
        <p14:creationId xmlns:p14="http://schemas.microsoft.com/office/powerpoint/2010/main" val="408236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Open enrollment is the one time per year you can make changes to your benefit plans without a qualifying event. A qualifying event, such as marriage, divorce, or the birth of a child, allows you to make changes mid-plan year. Absent one of these events, the only time you can make changes to your benefit selection is during open enrollment. All elections are effective at the start of your plan year!</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2BC39FC6-FBC1-4F6E-B87F-263CF8EB15DF}" type="slidenum">
              <a:rPr lang="en-US" smtClean="0"/>
              <a:t>4</a:t>
            </a:fld>
            <a:endParaRPr lang="en-US"/>
          </a:p>
        </p:txBody>
      </p:sp>
    </p:spTree>
    <p:extLst>
      <p:ext uri="{BB962C8B-B14F-4D97-AF65-F5344CB8AC3E}">
        <p14:creationId xmlns:p14="http://schemas.microsoft.com/office/powerpoint/2010/main" val="259115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Eligibility for benefits typically depends on your employment status and meeting certain requirements. After a specified waiting period for new employees, you and your family will be eligible for coverage. </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2BC39FC6-FBC1-4F6E-B87F-263CF8EB15DF}" type="slidenum">
              <a:rPr lang="en-US" smtClean="0"/>
              <a:t>14</a:t>
            </a:fld>
            <a:endParaRPr lang="en-US"/>
          </a:p>
        </p:txBody>
      </p:sp>
    </p:spTree>
    <p:extLst>
      <p:ext uri="{BB962C8B-B14F-4D97-AF65-F5344CB8AC3E}">
        <p14:creationId xmlns:p14="http://schemas.microsoft.com/office/powerpoint/2010/main" val="323632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aseline="0"/>
              <a:t>Now, we will review the medical plan options for benefit year. </a:t>
            </a:r>
          </a:p>
          <a:p>
            <a:endParaRPr lang="en-US" baseline="0"/>
          </a:p>
          <a:p>
            <a:endParaRPr lang="en-US" baseline="0"/>
          </a:p>
        </p:txBody>
      </p:sp>
      <p:sp>
        <p:nvSpPr>
          <p:cNvPr id="4" name="Slide Number Placeholder 3"/>
          <p:cNvSpPr>
            <a:spLocks noGrp="1"/>
          </p:cNvSpPr>
          <p:nvPr>
            <p:ph type="sldNum" sz="quarter" idx="10"/>
          </p:nvPr>
        </p:nvSpPr>
        <p:spPr/>
        <p:txBody>
          <a:bodyPr/>
          <a:lstStyle/>
          <a:p>
            <a:fld id="{ABCB7D7F-4532-4F42-B9A9-7E16BF0C486C}" type="slidenum">
              <a:rPr lang="en-US" smtClean="0"/>
              <a:t>15</a:t>
            </a:fld>
            <a:endParaRPr lang="en-US"/>
          </a:p>
        </p:txBody>
      </p:sp>
    </p:spTree>
    <p:extLst>
      <p:ext uri="{BB962C8B-B14F-4D97-AF65-F5344CB8AC3E}">
        <p14:creationId xmlns:p14="http://schemas.microsoft.com/office/powerpoint/2010/main" val="137494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This slide shows key cost sharing amounts for your medical plan options for the upcoming plan year. Take a look to see examples of what your deductible, copays and coinsurance would be for some common services, depending on which plan you elect. </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a:p>
            <a:endParaRPr lang="en-US"/>
          </a:p>
        </p:txBody>
      </p:sp>
      <p:sp>
        <p:nvSpPr>
          <p:cNvPr id="4" name="Slide Number Placeholder 3"/>
          <p:cNvSpPr>
            <a:spLocks noGrp="1"/>
          </p:cNvSpPr>
          <p:nvPr>
            <p:ph type="sldNum" sz="quarter" idx="10"/>
          </p:nvPr>
        </p:nvSpPr>
        <p:spPr/>
        <p:txBody>
          <a:bodyPr/>
          <a:lstStyle/>
          <a:p>
            <a:fld id="{ABCB7D7F-4532-4F42-B9A9-7E16BF0C486C}" type="slidenum">
              <a:rPr lang="en-US" smtClean="0"/>
              <a:t>16</a:t>
            </a:fld>
            <a:endParaRPr lang="en-US"/>
          </a:p>
        </p:txBody>
      </p:sp>
    </p:spTree>
    <p:extLst>
      <p:ext uri="{BB962C8B-B14F-4D97-AF65-F5344CB8AC3E}">
        <p14:creationId xmlns:p14="http://schemas.microsoft.com/office/powerpoint/2010/main" val="342936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Preventive care is covered at 100% on all medical plan options. This includes routine preventive care for adults and children, based on gender and age. Some services might include lipid profile, diabetes, pelvic exam and pap testing, breast exam and mammogram, PSA testing, bone density testing, colonoscopy, and aortic aneurysm.</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2BC39FC6-FBC1-4F6E-B87F-263CF8EB15DF}" type="slidenum">
              <a:rPr lang="en-US" smtClean="0"/>
              <a:t>17</a:t>
            </a:fld>
            <a:endParaRPr lang="en-US"/>
          </a:p>
        </p:txBody>
      </p:sp>
    </p:spTree>
    <p:extLst>
      <p:ext uri="{BB962C8B-B14F-4D97-AF65-F5344CB8AC3E}">
        <p14:creationId xmlns:p14="http://schemas.microsoft.com/office/powerpoint/2010/main" val="145300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effectLst/>
                <a:latin typeface="Aptos" panose="020B0004020202020204" pitchFamily="34" charset="0"/>
                <a:ea typeface="Times New Roman" panose="02020603050405020304" pitchFamily="18" charset="0"/>
                <a:cs typeface="Aptos" panose="020B0004020202020204" pitchFamily="34" charset="0"/>
              </a:rPr>
              <a:t>Here are some further examples of what your cost sharing would be for each plan option, focused specifically on prescription drug benefits. </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2BC39FC6-FBC1-4F6E-B87F-263CF8EB15DF}" type="slidenum">
              <a:rPr lang="en-US" smtClean="0"/>
              <a:t>18</a:t>
            </a:fld>
            <a:endParaRPr lang="en-US"/>
          </a:p>
        </p:txBody>
      </p:sp>
    </p:spTree>
    <p:extLst>
      <p:ext uri="{BB962C8B-B14F-4D97-AF65-F5344CB8AC3E}">
        <p14:creationId xmlns:p14="http://schemas.microsoft.com/office/powerpoint/2010/main" val="39036898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jpeg"/><Relationship Id="rId11" Type="http://schemas.openxmlformats.org/officeDocument/2006/relationships/image" Target="../media/image5.svg"/><Relationship Id="rId5" Type="http://schemas.openxmlformats.org/officeDocument/2006/relationships/image" Target="../media/image13.jpeg"/><Relationship Id="rId15" Type="http://schemas.openxmlformats.org/officeDocument/2006/relationships/image" Target="../media/image9.svg"/><Relationship Id="rId10" Type="http://schemas.openxmlformats.org/officeDocument/2006/relationships/image" Target="../media/image4.png"/><Relationship Id="rId4" Type="http://schemas.openxmlformats.org/officeDocument/2006/relationships/image" Target="../media/image12.jpeg"/><Relationship Id="rId9" Type="http://schemas.openxmlformats.org/officeDocument/2006/relationships/image" Target="../media/image3.svg"/><Relationship Id="rId1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5FBA2E2D-D157-6455-35E4-50864332AFFD}"/>
              </a:ext>
            </a:extLst>
          </p:cNvPr>
          <p:cNvSpPr>
            <a:spLocks noChangeAspect="1"/>
          </p:cNvSpPr>
          <p:nvPr userDrawn="1"/>
        </p:nvSpPr>
        <p:spPr>
          <a:xfrm>
            <a:off x="-16792" y="-68095"/>
            <a:ext cx="9168122" cy="4593410"/>
          </a:xfrm>
          <a:prstGeom prst="rect">
            <a:avLst/>
          </a:prstGeom>
          <a: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tretch>
              <a:fillRect l="-171" t="-23859" r="171" b="-31147"/>
            </a:stretch>
          </a:blipFill>
          <a:ln>
            <a:noFill/>
          </a:ln>
        </p:spPr>
        <p:txBody>
          <a:bodyPr wrap="square" lIns="0" tIns="0" rIns="0" bIns="0" rtlCol="0">
            <a:noAutofit/>
          </a:bodyPr>
          <a:lstStyle/>
          <a:p>
            <a:endParaRPr lang="en-US"/>
          </a:p>
        </p:txBody>
      </p:sp>
      <p:sp>
        <p:nvSpPr>
          <p:cNvPr id="21" name="Rectangle 20">
            <a:extLst>
              <a:ext uri="{FF2B5EF4-FFF2-40B4-BE49-F238E27FC236}">
                <a16:creationId xmlns:a16="http://schemas.microsoft.com/office/drawing/2014/main" id="{2FE88EBE-7F33-CEFA-4E12-47FF1541CBFF}"/>
              </a:ext>
            </a:extLst>
          </p:cNvPr>
          <p:cNvSpPr/>
          <p:nvPr userDrawn="1"/>
        </p:nvSpPr>
        <p:spPr>
          <a:xfrm>
            <a:off x="-16792" y="4336621"/>
            <a:ext cx="9168122" cy="2597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CA8E672-0B86-5909-F3D9-757AAF208359}"/>
              </a:ext>
            </a:extLst>
          </p:cNvPr>
          <p:cNvGrpSpPr/>
          <p:nvPr userDrawn="1"/>
        </p:nvGrpSpPr>
        <p:grpSpPr>
          <a:xfrm>
            <a:off x="-16792" y="-970597"/>
            <a:ext cx="1776536" cy="8799194"/>
            <a:chOff x="-27678" y="1"/>
            <a:chExt cx="1854170" cy="11575343"/>
          </a:xfrm>
        </p:grpSpPr>
        <p:grpSp>
          <p:nvGrpSpPr>
            <p:cNvPr id="5" name="Group 4">
              <a:extLst>
                <a:ext uri="{FF2B5EF4-FFF2-40B4-BE49-F238E27FC236}">
                  <a16:creationId xmlns:a16="http://schemas.microsoft.com/office/drawing/2014/main" id="{80D90640-15F1-3863-9778-4509673918BF}"/>
                </a:ext>
              </a:extLst>
            </p:cNvPr>
            <p:cNvGrpSpPr/>
            <p:nvPr userDrawn="1"/>
          </p:nvGrpSpPr>
          <p:grpSpPr>
            <a:xfrm>
              <a:off x="-27678" y="1"/>
              <a:ext cx="1854170" cy="11575343"/>
              <a:chOff x="-27678" y="1"/>
              <a:chExt cx="1854170" cy="11575343"/>
            </a:xfrm>
          </p:grpSpPr>
          <p:grpSp>
            <p:nvGrpSpPr>
              <p:cNvPr id="9" name="Group 8">
                <a:extLst>
                  <a:ext uri="{FF2B5EF4-FFF2-40B4-BE49-F238E27FC236}">
                    <a16:creationId xmlns:a16="http://schemas.microsoft.com/office/drawing/2014/main" id="{69125FF4-9C91-57BF-866B-E0E6D2CB8552}"/>
                  </a:ext>
                </a:extLst>
              </p:cNvPr>
              <p:cNvGrpSpPr/>
              <p:nvPr userDrawn="1"/>
            </p:nvGrpSpPr>
            <p:grpSpPr>
              <a:xfrm>
                <a:off x="-27678" y="1"/>
                <a:ext cx="1854170" cy="11575343"/>
                <a:chOff x="-27678" y="1"/>
                <a:chExt cx="1854170" cy="11575343"/>
              </a:xfrm>
            </p:grpSpPr>
            <p:grpSp>
              <p:nvGrpSpPr>
                <p:cNvPr id="13" name="Group 12">
                  <a:extLst>
                    <a:ext uri="{FF2B5EF4-FFF2-40B4-BE49-F238E27FC236}">
                      <a16:creationId xmlns:a16="http://schemas.microsoft.com/office/drawing/2014/main" id="{2AC8F3CF-4EEB-D7D8-B903-A2366BF49AEA}"/>
                    </a:ext>
                  </a:extLst>
                </p:cNvPr>
                <p:cNvGrpSpPr/>
                <p:nvPr userDrawn="1"/>
              </p:nvGrpSpPr>
              <p:grpSpPr>
                <a:xfrm>
                  <a:off x="-27678" y="1"/>
                  <a:ext cx="1854170" cy="11575343"/>
                  <a:chOff x="17138" y="-180307"/>
                  <a:chExt cx="1854571" cy="11575590"/>
                </a:xfrm>
              </p:grpSpPr>
              <p:sp>
                <p:nvSpPr>
                  <p:cNvPr id="15" name="Isosceles Triangle 14">
                    <a:extLst>
                      <a:ext uri="{FF2B5EF4-FFF2-40B4-BE49-F238E27FC236}">
                        <a16:creationId xmlns:a16="http://schemas.microsoft.com/office/drawing/2014/main" id="{D940CBAA-D5FC-0645-9468-03FD81E4A77E}"/>
                      </a:ext>
                    </a:extLst>
                  </p:cNvPr>
                  <p:cNvSpPr/>
                  <p:nvPr userDrawn="1"/>
                </p:nvSpPr>
                <p:spPr>
                  <a:xfrm rot="5400000">
                    <a:off x="-1277444" y="1124430"/>
                    <a:ext cx="4453889" cy="1844416"/>
                  </a:xfrm>
                  <a:prstGeom prst="triangle">
                    <a:avLst>
                      <a:gd name="adj" fmla="val 50306"/>
                    </a:avLst>
                  </a:prstGeom>
                  <a:solidFill>
                    <a:schemeClr val="accent3">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Isosceles Triangle 15">
                    <a:extLst>
                      <a:ext uri="{FF2B5EF4-FFF2-40B4-BE49-F238E27FC236}">
                        <a16:creationId xmlns:a16="http://schemas.microsoft.com/office/drawing/2014/main" id="{523754F1-9405-8815-42AA-F3DE4CC6D05B}"/>
                      </a:ext>
                    </a:extLst>
                  </p:cNvPr>
                  <p:cNvSpPr/>
                  <p:nvPr userDrawn="1"/>
                </p:nvSpPr>
                <p:spPr>
                  <a:xfrm rot="5400000">
                    <a:off x="-1287280" y="5861344"/>
                    <a:ext cx="4453255" cy="1844419"/>
                  </a:xfrm>
                  <a:prstGeom prst="triangle">
                    <a:avLst>
                      <a:gd name="adj" fmla="val 50306"/>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Isosceles Triangle 16">
                    <a:extLst>
                      <a:ext uri="{FF2B5EF4-FFF2-40B4-BE49-F238E27FC236}">
                        <a16:creationId xmlns:a16="http://schemas.microsoft.com/office/drawing/2014/main" id="{F996DA89-6A24-8423-37D9-468C09552550}"/>
                      </a:ext>
                    </a:extLst>
                  </p:cNvPr>
                  <p:cNvSpPr/>
                  <p:nvPr userDrawn="1"/>
                </p:nvSpPr>
                <p:spPr>
                  <a:xfrm rot="5400000">
                    <a:off x="-1283771" y="8242937"/>
                    <a:ext cx="4453255" cy="1851438"/>
                  </a:xfrm>
                  <a:prstGeom prst="triangle">
                    <a:avLst>
                      <a:gd name="adj" fmla="val 50306"/>
                    </a:avLst>
                  </a:prstGeom>
                  <a:solidFill>
                    <a:srgbClr val="C6D7B9">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8" name="Graphic 34" descr="Stethoscope outline">
                    <a:extLst>
                      <a:ext uri="{FF2B5EF4-FFF2-40B4-BE49-F238E27FC236}">
                        <a16:creationId xmlns:a16="http://schemas.microsoft.com/office/drawing/2014/main" id="{FEF99CE6-9741-9BC4-DD14-2584C7F327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4093" y="1561361"/>
                    <a:ext cx="914400" cy="1108338"/>
                  </a:xfrm>
                  <a:prstGeom prst="rect">
                    <a:avLst/>
                  </a:prstGeom>
                </p:spPr>
              </p:pic>
              <p:pic>
                <p:nvPicPr>
                  <p:cNvPr id="19" name="Graphic 36" descr="Care outline">
                    <a:extLst>
                      <a:ext uri="{FF2B5EF4-FFF2-40B4-BE49-F238E27FC236}">
                        <a16:creationId xmlns:a16="http://schemas.microsoft.com/office/drawing/2014/main" id="{6CEBD20A-8A65-0B00-0786-F27CAEE12B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4114" y="8570996"/>
                    <a:ext cx="914400" cy="1146466"/>
                  </a:xfrm>
                  <a:prstGeom prst="rect">
                    <a:avLst/>
                  </a:prstGeom>
                </p:spPr>
              </p:pic>
            </p:grpSp>
            <p:sp>
              <p:nvSpPr>
                <p:cNvPr id="14" name="Isosceles Triangle 13">
                  <a:extLst>
                    <a:ext uri="{FF2B5EF4-FFF2-40B4-BE49-F238E27FC236}">
                      <a16:creationId xmlns:a16="http://schemas.microsoft.com/office/drawing/2014/main" id="{8B608C3B-F0D0-FE11-DF45-7C71C65A84A3}"/>
                    </a:ext>
                  </a:extLst>
                </p:cNvPr>
                <p:cNvSpPr/>
                <p:nvPr userDrawn="1"/>
              </p:nvSpPr>
              <p:spPr>
                <a:xfrm rot="5400000">
                  <a:off x="-1329745" y="3766691"/>
                  <a:ext cx="4453160" cy="1844019"/>
                </a:xfrm>
                <a:prstGeom prst="triangle">
                  <a:avLst>
                    <a:gd name="adj" fmla="val 50306"/>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0" name="Graphic 45" descr="Dental Care outline">
                <a:extLst>
                  <a:ext uri="{FF2B5EF4-FFF2-40B4-BE49-F238E27FC236}">
                    <a16:creationId xmlns:a16="http://schemas.microsoft.com/office/drawing/2014/main" id="{315D6D42-673B-4C6A-ACC9-55E16555571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3412" y="4126769"/>
                <a:ext cx="914400" cy="1090692"/>
              </a:xfrm>
              <a:prstGeom prst="rect">
                <a:avLst/>
              </a:prstGeom>
            </p:spPr>
          </p:pic>
        </p:grpSp>
        <p:pic>
          <p:nvPicPr>
            <p:cNvPr id="6" name="Graphic 49" descr="Users outline">
              <a:extLst>
                <a:ext uri="{FF2B5EF4-FFF2-40B4-BE49-F238E27FC236}">
                  <a16:creationId xmlns:a16="http://schemas.microsoft.com/office/drawing/2014/main" id="{637264BC-D0FF-C2D3-3B82-3C9E668A90F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16859" y="6501321"/>
              <a:ext cx="914400" cy="1090692"/>
            </a:xfrm>
            <a:prstGeom prst="rect">
              <a:avLst/>
            </a:prstGeom>
          </p:spPr>
        </p:pic>
      </p:grpSp>
    </p:spTree>
    <p:extLst>
      <p:ext uri="{BB962C8B-B14F-4D97-AF65-F5344CB8AC3E}">
        <p14:creationId xmlns:p14="http://schemas.microsoft.com/office/powerpoint/2010/main" val="8365125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ntal">
    <p:spTree>
      <p:nvGrpSpPr>
        <p:cNvPr id="1" name=""/>
        <p:cNvGrpSpPr/>
        <p:nvPr/>
      </p:nvGrpSpPr>
      <p:grpSpPr>
        <a:xfrm>
          <a:off x="0" y="0"/>
          <a:ext cx="0" cy="0"/>
          <a:chOff x="0" y="0"/>
          <a:chExt cx="0" cy="0"/>
        </a:xfrm>
      </p:grpSpPr>
      <p:sp>
        <p:nvSpPr>
          <p:cNvPr id="2" name="Title 1"/>
          <p:cNvSpPr>
            <a:spLocks noGrp="1"/>
          </p:cNvSpPr>
          <p:nvPr>
            <p:ph type="title"/>
          </p:nvPr>
        </p:nvSpPr>
        <p:spPr>
          <a:xfrm>
            <a:off x="1515755" y="274638"/>
            <a:ext cx="7171045" cy="868362"/>
          </a:xfrm>
        </p:spPr>
        <p:txBody>
          <a:bodyPr>
            <a:normAutofit/>
          </a:bodyPr>
          <a:lstStyle>
            <a:lvl1pPr algn="l">
              <a:defRPr sz="2800" b="1" cap="all" baseline="0">
                <a:solidFill>
                  <a:schemeClr val="accent2"/>
                </a:solidFill>
              </a:defRPr>
            </a:lvl1pPr>
          </a:lstStyle>
          <a:p>
            <a:endParaRPr lang="en-US"/>
          </a:p>
        </p:txBody>
      </p:sp>
      <p:sp>
        <p:nvSpPr>
          <p:cNvPr id="18" name="Slide Number Placeholder 5">
            <a:extLst>
              <a:ext uri="{FF2B5EF4-FFF2-40B4-BE49-F238E27FC236}">
                <a16:creationId xmlns:a16="http://schemas.microsoft.com/office/drawing/2014/main" id="{76D4F8C5-3B3B-4257-AB8E-0EFD0CF9F65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32BD8CD8-845A-4E3B-80A6-4ECE75E349CA}" type="slidenum">
              <a:rPr lang="en-US" smtClean="0"/>
              <a:t>‹#›</a:t>
            </a:fld>
            <a:endParaRPr lang="en-US"/>
          </a:p>
        </p:txBody>
      </p:sp>
      <p:sp>
        <p:nvSpPr>
          <p:cNvPr id="3" name="Textdate">
            <a:extLst>
              <a:ext uri="{FF2B5EF4-FFF2-40B4-BE49-F238E27FC236}">
                <a16:creationId xmlns:a16="http://schemas.microsoft.com/office/drawing/2014/main" id="{F0CD3081-49C8-D759-428F-F661B5F4C756}"/>
              </a:ext>
            </a:extLst>
          </p:cNvPr>
          <p:cNvSpPr txBox="1"/>
          <p:nvPr userDrawn="1"/>
        </p:nvSpPr>
        <p:spPr>
          <a:xfrm>
            <a:off x="361498" y="6356350"/>
            <a:ext cx="5152723" cy="22860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900" b="0" i="0" u="none" strike="noStrike" kern="1200" baseline="0">
                <a:solidFill>
                  <a:schemeClr val="bg1">
                    <a:lumMod val="65000"/>
                  </a:schemeClr>
                </a:solidFill>
                <a:latin typeface="Arial" panose="020B0604020202020204" pitchFamily="34" charset="0"/>
                <a:ea typeface="+mn-ea"/>
                <a:cs typeface="Arial" panose="020B0604020202020204" pitchFamily="34" charset="0"/>
              </a:rPr>
              <a:t>© 2025 USI Insurance Services. All rights reserved.</a:t>
            </a:r>
            <a:endParaRPr lang="en-US" sz="900" b="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2995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ability">
    <p:spTree>
      <p:nvGrpSpPr>
        <p:cNvPr id="1" name=""/>
        <p:cNvGrpSpPr/>
        <p:nvPr/>
      </p:nvGrpSpPr>
      <p:grpSpPr>
        <a:xfrm>
          <a:off x="0" y="0"/>
          <a:ext cx="0" cy="0"/>
          <a:chOff x="0" y="0"/>
          <a:chExt cx="0" cy="0"/>
        </a:xfrm>
      </p:grpSpPr>
      <p:sp>
        <p:nvSpPr>
          <p:cNvPr id="2" name="Title 1"/>
          <p:cNvSpPr>
            <a:spLocks noGrp="1"/>
          </p:cNvSpPr>
          <p:nvPr>
            <p:ph type="title"/>
          </p:nvPr>
        </p:nvSpPr>
        <p:spPr>
          <a:xfrm>
            <a:off x="1515755" y="274638"/>
            <a:ext cx="7171045" cy="868362"/>
          </a:xfrm>
        </p:spPr>
        <p:txBody>
          <a:bodyPr>
            <a:normAutofit/>
          </a:bodyPr>
          <a:lstStyle>
            <a:lvl1pPr algn="l">
              <a:defRPr sz="2800" b="1" cap="all" baseline="0">
                <a:solidFill>
                  <a:schemeClr val="accent2"/>
                </a:solidFill>
              </a:defRPr>
            </a:lvl1pPr>
          </a:lstStyle>
          <a:p>
            <a:endParaRPr lang="en-US"/>
          </a:p>
        </p:txBody>
      </p:sp>
      <p:sp>
        <p:nvSpPr>
          <p:cNvPr id="18" name="Slide Number Placeholder 5">
            <a:extLst>
              <a:ext uri="{FF2B5EF4-FFF2-40B4-BE49-F238E27FC236}">
                <a16:creationId xmlns:a16="http://schemas.microsoft.com/office/drawing/2014/main" id="{76D4F8C5-3B3B-4257-AB8E-0EFD0CF9F65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32BD8CD8-845A-4E3B-80A6-4ECE75E349CA}" type="slidenum">
              <a:rPr lang="en-US" smtClean="0"/>
              <a:t>‹#›</a:t>
            </a:fld>
            <a:endParaRPr lang="en-US"/>
          </a:p>
        </p:txBody>
      </p:sp>
      <p:sp>
        <p:nvSpPr>
          <p:cNvPr id="19" name="Textdate">
            <a:extLst>
              <a:ext uri="{FF2B5EF4-FFF2-40B4-BE49-F238E27FC236}">
                <a16:creationId xmlns:a16="http://schemas.microsoft.com/office/drawing/2014/main" id="{0F5EE15B-2653-44D0-B534-D0A4F55ED01B}"/>
              </a:ext>
            </a:extLst>
          </p:cNvPr>
          <p:cNvSpPr txBox="1"/>
          <p:nvPr userDrawn="1"/>
        </p:nvSpPr>
        <p:spPr>
          <a:xfrm>
            <a:off x="361498" y="6400800"/>
            <a:ext cx="7166344" cy="246221"/>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1000" b="0" i="0" u="none" strike="noStrike" kern="1200" baseline="0">
                <a:solidFill>
                  <a:schemeClr val="bg1"/>
                </a:solidFill>
                <a:latin typeface="Arial" panose="020B0604020202020204" pitchFamily="34" charset="0"/>
                <a:ea typeface="+mn-ea"/>
                <a:cs typeface="Arial" panose="020B0604020202020204" pitchFamily="34" charset="0"/>
              </a:rPr>
              <a:t>© 2025 USI Insurance Services. All rights reserved.</a:t>
            </a:r>
            <a:endParaRPr lang="en-US" sz="1000" b="0">
              <a:solidFill>
                <a:schemeClr val="bg1"/>
              </a:solidFill>
              <a:latin typeface="Arial" panose="020B0604020202020204" pitchFamily="34" charset="0"/>
              <a:cs typeface="Arial" panose="020B0604020202020204" pitchFamily="34" charset="0"/>
            </a:endParaRPr>
          </a:p>
        </p:txBody>
      </p:sp>
      <p:sp>
        <p:nvSpPr>
          <p:cNvPr id="3" name="Textdate">
            <a:extLst>
              <a:ext uri="{FF2B5EF4-FFF2-40B4-BE49-F238E27FC236}">
                <a16:creationId xmlns:a16="http://schemas.microsoft.com/office/drawing/2014/main" id="{F0D23C5B-F41D-E237-21E0-C6EDC541D0F6}"/>
              </a:ext>
            </a:extLst>
          </p:cNvPr>
          <p:cNvSpPr txBox="1"/>
          <p:nvPr userDrawn="1"/>
        </p:nvSpPr>
        <p:spPr>
          <a:xfrm>
            <a:off x="361498" y="6356350"/>
            <a:ext cx="5152723" cy="22860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900" b="0" i="0" u="none" strike="noStrike" kern="1200" baseline="0">
                <a:solidFill>
                  <a:schemeClr val="bg1">
                    <a:lumMod val="65000"/>
                  </a:schemeClr>
                </a:solidFill>
                <a:latin typeface="Arial" panose="020B0604020202020204" pitchFamily="34" charset="0"/>
                <a:ea typeface="+mn-ea"/>
                <a:cs typeface="Arial" panose="020B0604020202020204" pitchFamily="34" charset="0"/>
              </a:rPr>
              <a:t>© 2025 USI Insurance Services. All rights reserved.</a:t>
            </a:r>
            <a:endParaRPr lang="en-US" sz="900" b="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8613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ncial">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868362"/>
          </a:xfrm>
        </p:spPr>
        <p:txBody>
          <a:bodyPr>
            <a:normAutofit/>
          </a:bodyPr>
          <a:lstStyle>
            <a:lvl1pPr algn="l">
              <a:defRPr sz="2800" b="1" cap="all" baseline="0">
                <a:solidFill>
                  <a:schemeClr val="accent2"/>
                </a:solidFill>
              </a:defRPr>
            </a:lvl1pPr>
          </a:lstStyle>
          <a:p>
            <a:endParaRPr lang="en-US"/>
          </a:p>
        </p:txBody>
      </p:sp>
      <p:sp>
        <p:nvSpPr>
          <p:cNvPr id="18" name="Slide Number Placeholder 5">
            <a:extLst>
              <a:ext uri="{FF2B5EF4-FFF2-40B4-BE49-F238E27FC236}">
                <a16:creationId xmlns:a16="http://schemas.microsoft.com/office/drawing/2014/main" id="{76D4F8C5-3B3B-4257-AB8E-0EFD0CF9F65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32BD8CD8-845A-4E3B-80A6-4ECE75E349CA}" type="slidenum">
              <a:rPr lang="en-US" smtClean="0"/>
              <a:t>‹#›</a:t>
            </a:fld>
            <a:endParaRPr lang="en-US"/>
          </a:p>
        </p:txBody>
      </p:sp>
      <p:sp>
        <p:nvSpPr>
          <p:cNvPr id="3" name="Textdate">
            <a:extLst>
              <a:ext uri="{FF2B5EF4-FFF2-40B4-BE49-F238E27FC236}">
                <a16:creationId xmlns:a16="http://schemas.microsoft.com/office/drawing/2014/main" id="{4F0284DC-04F1-7CC8-C48A-D3F39BA5A5B6}"/>
              </a:ext>
            </a:extLst>
          </p:cNvPr>
          <p:cNvSpPr txBox="1"/>
          <p:nvPr userDrawn="1"/>
        </p:nvSpPr>
        <p:spPr>
          <a:xfrm>
            <a:off x="361498" y="6356350"/>
            <a:ext cx="5152723" cy="22860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900" b="0" i="0" u="none" strike="noStrike" kern="1200" baseline="0">
                <a:solidFill>
                  <a:schemeClr val="bg1">
                    <a:lumMod val="65000"/>
                  </a:schemeClr>
                </a:solidFill>
                <a:latin typeface="Arial" panose="020B0604020202020204" pitchFamily="34" charset="0"/>
                <a:ea typeface="+mn-ea"/>
                <a:cs typeface="Arial" panose="020B0604020202020204" pitchFamily="34" charset="0"/>
              </a:rPr>
              <a:t>© 2025 USI Insurance Services. All rights reserved.</a:t>
            </a:r>
            <a:endParaRPr lang="en-US" sz="900" b="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20464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43"/>
            <a:ext cx="8229600" cy="868362"/>
          </a:xfrm>
        </p:spPr>
        <p:txBody>
          <a:bodyPr>
            <a:normAutofit/>
          </a:bodyPr>
          <a:lstStyle>
            <a:lvl1pPr algn="l">
              <a:defRPr sz="2800" b="1" cap="all" baseline="0">
                <a:solidFill>
                  <a:schemeClr val="accent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54A4C00F-7F95-486B-AB1B-C95FCF4A3578}"/>
              </a:ext>
            </a:extLst>
          </p:cNvPr>
          <p:cNvSpPr>
            <a:spLocks noGrp="1"/>
          </p:cNvSpPr>
          <p:nvPr>
            <p:ph sz="half" idx="1"/>
          </p:nvPr>
        </p:nvSpPr>
        <p:spPr>
          <a:xfrm>
            <a:off x="457200" y="1219200"/>
            <a:ext cx="4038600" cy="4906963"/>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BEDE42C3-7E9B-4091-94D6-652859AFAF42}"/>
              </a:ext>
            </a:extLst>
          </p:cNvPr>
          <p:cNvSpPr>
            <a:spLocks noGrp="1"/>
          </p:cNvSpPr>
          <p:nvPr>
            <p:ph sz="half" idx="2"/>
          </p:nvPr>
        </p:nvSpPr>
        <p:spPr>
          <a:xfrm>
            <a:off x="4675239" y="1219201"/>
            <a:ext cx="4038600" cy="4906962"/>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A4E849CB-69E4-CD71-0462-5FBD8334A6C2}"/>
              </a:ext>
            </a:extLst>
          </p:cNvPr>
          <p:cNvGrpSpPr/>
          <p:nvPr userDrawn="1"/>
        </p:nvGrpSpPr>
        <p:grpSpPr>
          <a:xfrm rot="16200000">
            <a:off x="3894137" y="-5409406"/>
            <a:ext cx="1355726" cy="9829800"/>
            <a:chOff x="7004" y="374918"/>
            <a:chExt cx="1816359" cy="11200423"/>
          </a:xfrm>
        </p:grpSpPr>
        <p:grpSp>
          <p:nvGrpSpPr>
            <p:cNvPr id="5" name="Group 4">
              <a:extLst>
                <a:ext uri="{FF2B5EF4-FFF2-40B4-BE49-F238E27FC236}">
                  <a16:creationId xmlns:a16="http://schemas.microsoft.com/office/drawing/2014/main" id="{80DA151B-6B4D-9EF3-B4A4-460ACABD0ED2}"/>
                </a:ext>
              </a:extLst>
            </p:cNvPr>
            <p:cNvGrpSpPr/>
            <p:nvPr userDrawn="1"/>
          </p:nvGrpSpPr>
          <p:grpSpPr>
            <a:xfrm>
              <a:off x="7014" y="374918"/>
              <a:ext cx="1816349" cy="11200423"/>
              <a:chOff x="51837" y="194610"/>
              <a:chExt cx="1816741" cy="11200673"/>
            </a:xfrm>
          </p:grpSpPr>
          <p:sp>
            <p:nvSpPr>
              <p:cNvPr id="7" name="Isosceles Triangle 6">
                <a:extLst>
                  <a:ext uri="{FF2B5EF4-FFF2-40B4-BE49-F238E27FC236}">
                    <a16:creationId xmlns:a16="http://schemas.microsoft.com/office/drawing/2014/main" id="{75909016-C82A-557D-3992-2356C1F64EF8}"/>
                  </a:ext>
                </a:extLst>
              </p:cNvPr>
              <p:cNvSpPr/>
              <p:nvPr userDrawn="1"/>
            </p:nvSpPr>
            <p:spPr>
              <a:xfrm rot="5400000">
                <a:off x="-1266739" y="1513186"/>
                <a:ext cx="4453891" cy="1816740"/>
              </a:xfrm>
              <a:prstGeom prst="triangle">
                <a:avLst>
                  <a:gd name="adj" fmla="val 50306"/>
                </a:avLst>
              </a:prstGeom>
              <a:solidFill>
                <a:schemeClr val="accent3">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Isosceles Triangle 7">
                <a:extLst>
                  <a:ext uri="{FF2B5EF4-FFF2-40B4-BE49-F238E27FC236}">
                    <a16:creationId xmlns:a16="http://schemas.microsoft.com/office/drawing/2014/main" id="{00A162F9-F87D-E9EB-E012-F018F5F1738C}"/>
                  </a:ext>
                </a:extLst>
              </p:cNvPr>
              <p:cNvSpPr/>
              <p:nvPr userDrawn="1"/>
            </p:nvSpPr>
            <p:spPr>
              <a:xfrm rot="5400000">
                <a:off x="-1266418" y="5990756"/>
                <a:ext cx="4453255" cy="1816737"/>
              </a:xfrm>
              <a:prstGeom prst="triangle">
                <a:avLst>
                  <a:gd name="adj" fmla="val 50306"/>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Isosceles Triangle 8">
                <a:extLst>
                  <a:ext uri="{FF2B5EF4-FFF2-40B4-BE49-F238E27FC236}">
                    <a16:creationId xmlns:a16="http://schemas.microsoft.com/office/drawing/2014/main" id="{AD388D21-0D80-5593-950E-0005D50A0AF1}"/>
                  </a:ext>
                </a:extLst>
              </p:cNvPr>
              <p:cNvSpPr/>
              <p:nvPr userDrawn="1"/>
            </p:nvSpPr>
            <p:spPr>
              <a:xfrm rot="5400000">
                <a:off x="-1266420" y="8260288"/>
                <a:ext cx="4453255" cy="1816735"/>
              </a:xfrm>
              <a:prstGeom prst="triangle">
                <a:avLst>
                  <a:gd name="adj" fmla="val 50306"/>
                </a:avLst>
              </a:prstGeom>
              <a:solidFill>
                <a:srgbClr val="C6D7B9">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 name="Isosceles Triangle 5">
              <a:extLst>
                <a:ext uri="{FF2B5EF4-FFF2-40B4-BE49-F238E27FC236}">
                  <a16:creationId xmlns:a16="http://schemas.microsoft.com/office/drawing/2014/main" id="{6428FE5C-F36F-18F9-D09F-25D409314D30}"/>
                </a:ext>
              </a:extLst>
            </p:cNvPr>
            <p:cNvSpPr/>
            <p:nvPr userDrawn="1"/>
          </p:nvSpPr>
          <p:spPr>
            <a:xfrm rot="5400000">
              <a:off x="-1311402" y="3913978"/>
              <a:ext cx="4453158" cy="1816346"/>
            </a:xfrm>
            <a:prstGeom prst="triangle">
              <a:avLst>
                <a:gd name="adj" fmla="val 50306"/>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 name="Textdate">
            <a:extLst>
              <a:ext uri="{FF2B5EF4-FFF2-40B4-BE49-F238E27FC236}">
                <a16:creationId xmlns:a16="http://schemas.microsoft.com/office/drawing/2014/main" id="{AC5E925D-FF30-010E-C0E0-44459F53A066}"/>
              </a:ext>
            </a:extLst>
          </p:cNvPr>
          <p:cNvSpPr txBox="1"/>
          <p:nvPr userDrawn="1"/>
        </p:nvSpPr>
        <p:spPr>
          <a:xfrm>
            <a:off x="361498" y="6356350"/>
            <a:ext cx="5152723" cy="22860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900" b="0" i="0" u="none" strike="noStrike" kern="1200" baseline="0">
                <a:solidFill>
                  <a:schemeClr val="bg1">
                    <a:lumMod val="65000"/>
                  </a:schemeClr>
                </a:solidFill>
                <a:latin typeface="Arial" panose="020B0604020202020204" pitchFamily="34" charset="0"/>
                <a:ea typeface="+mn-ea"/>
                <a:cs typeface="Arial" panose="020B0604020202020204" pitchFamily="34" charset="0"/>
              </a:rPr>
              <a:t>© 2025 USI Insurance Services. All rights reserved.</a:t>
            </a:r>
            <a:endParaRPr lang="en-US" sz="900" b="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03444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AA40D197-D161-AE70-D7AC-44A32CAF8B0A}"/>
              </a:ext>
            </a:extLst>
          </p:cNvPr>
          <p:cNvSpPr/>
          <p:nvPr userDrawn="1"/>
        </p:nvSpPr>
        <p:spPr>
          <a:xfrm>
            <a:off x="0" y="0"/>
            <a:ext cx="9144000" cy="6857999"/>
          </a:xfrm>
          <a:custGeom>
            <a:avLst/>
            <a:gdLst/>
            <a:ahLst/>
            <a:cxnLst/>
            <a:rect l="l" t="t" r="r" b="b"/>
            <a:pathLst>
              <a:path w="10058400" h="6521779">
                <a:moveTo>
                  <a:pt x="0" y="6521780"/>
                </a:moveTo>
                <a:lnTo>
                  <a:pt x="10058400" y="6521780"/>
                </a:lnTo>
                <a:lnTo>
                  <a:pt x="10058400" y="0"/>
                </a:lnTo>
                <a:lnTo>
                  <a:pt x="0" y="0"/>
                </a:lnTo>
                <a:lnTo>
                  <a:pt x="0" y="6521780"/>
                </a:lnTo>
                <a:close/>
              </a:path>
            </a:pathLst>
          </a:custGeom>
          <a:solidFill>
            <a:srgbClr val="206A5D">
              <a:alpha val="89804"/>
            </a:srgbClr>
          </a:solidFill>
        </p:spPr>
        <p:txBody>
          <a:bodyPr wrap="square" lIns="0" tIns="0" rIns="0" bIns="0" rtlCol="0">
            <a:noAutofit/>
          </a:bodyPr>
          <a:lstStyle/>
          <a:p>
            <a:endParaRPr lang="en-US"/>
          </a:p>
        </p:txBody>
      </p:sp>
      <p:sp>
        <p:nvSpPr>
          <p:cNvPr id="9" name="Title 1">
            <a:extLst>
              <a:ext uri="{FF2B5EF4-FFF2-40B4-BE49-F238E27FC236}">
                <a16:creationId xmlns:a16="http://schemas.microsoft.com/office/drawing/2014/main" id="{F1E4D81D-916B-4FB2-B9BD-56E26D10E885}"/>
              </a:ext>
            </a:extLst>
          </p:cNvPr>
          <p:cNvSpPr>
            <a:spLocks noGrp="1"/>
          </p:cNvSpPr>
          <p:nvPr>
            <p:ph type="title"/>
          </p:nvPr>
        </p:nvSpPr>
        <p:spPr>
          <a:xfrm>
            <a:off x="1658509" y="2828925"/>
            <a:ext cx="6654802" cy="1362075"/>
          </a:xfrm>
        </p:spPr>
        <p:txBody>
          <a:bodyPr anchor="ctr"/>
          <a:lstStyle>
            <a:lvl1pPr algn="ctr">
              <a:defRPr sz="4000" b="1" cap="all">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789EEF07-D225-5106-3DDB-47909EB31D87}"/>
              </a:ext>
            </a:extLst>
          </p:cNvPr>
          <p:cNvGrpSpPr/>
          <p:nvPr userDrawn="1"/>
        </p:nvGrpSpPr>
        <p:grpSpPr>
          <a:xfrm>
            <a:off x="-16792" y="-914400"/>
            <a:ext cx="1776536" cy="8799194"/>
            <a:chOff x="-27678" y="1"/>
            <a:chExt cx="1854170" cy="11575343"/>
          </a:xfrm>
        </p:grpSpPr>
        <p:grpSp>
          <p:nvGrpSpPr>
            <p:cNvPr id="4" name="Group 3">
              <a:extLst>
                <a:ext uri="{FF2B5EF4-FFF2-40B4-BE49-F238E27FC236}">
                  <a16:creationId xmlns:a16="http://schemas.microsoft.com/office/drawing/2014/main" id="{DD5B5A56-1BBF-78C7-D4D1-56D9837CA2D0}"/>
                </a:ext>
              </a:extLst>
            </p:cNvPr>
            <p:cNvGrpSpPr/>
            <p:nvPr userDrawn="1"/>
          </p:nvGrpSpPr>
          <p:grpSpPr>
            <a:xfrm>
              <a:off x="-27678" y="1"/>
              <a:ext cx="1854170" cy="11575343"/>
              <a:chOff x="-27678" y="1"/>
              <a:chExt cx="1854170" cy="11575343"/>
            </a:xfrm>
          </p:grpSpPr>
          <p:grpSp>
            <p:nvGrpSpPr>
              <p:cNvPr id="8" name="Group 7">
                <a:extLst>
                  <a:ext uri="{FF2B5EF4-FFF2-40B4-BE49-F238E27FC236}">
                    <a16:creationId xmlns:a16="http://schemas.microsoft.com/office/drawing/2014/main" id="{0C70734A-84C5-F33B-BD5E-F83BB4200630}"/>
                  </a:ext>
                </a:extLst>
              </p:cNvPr>
              <p:cNvGrpSpPr/>
              <p:nvPr userDrawn="1"/>
            </p:nvGrpSpPr>
            <p:grpSpPr>
              <a:xfrm>
                <a:off x="-27678" y="1"/>
                <a:ext cx="1854170" cy="11575343"/>
                <a:chOff x="-27678" y="1"/>
                <a:chExt cx="1854170" cy="11575343"/>
              </a:xfrm>
            </p:grpSpPr>
            <p:grpSp>
              <p:nvGrpSpPr>
                <p:cNvPr id="14" name="Group 13">
                  <a:extLst>
                    <a:ext uri="{FF2B5EF4-FFF2-40B4-BE49-F238E27FC236}">
                      <a16:creationId xmlns:a16="http://schemas.microsoft.com/office/drawing/2014/main" id="{ADCE31C7-DC4E-2C59-FE57-19F1EE46BBF6}"/>
                    </a:ext>
                  </a:extLst>
                </p:cNvPr>
                <p:cNvGrpSpPr/>
                <p:nvPr userDrawn="1"/>
              </p:nvGrpSpPr>
              <p:grpSpPr>
                <a:xfrm>
                  <a:off x="-27678" y="1"/>
                  <a:ext cx="1854170" cy="11575343"/>
                  <a:chOff x="17138" y="-180307"/>
                  <a:chExt cx="1854571" cy="11575590"/>
                </a:xfrm>
              </p:grpSpPr>
              <p:sp>
                <p:nvSpPr>
                  <p:cNvPr id="16" name="Isosceles Triangle 15">
                    <a:extLst>
                      <a:ext uri="{FF2B5EF4-FFF2-40B4-BE49-F238E27FC236}">
                        <a16:creationId xmlns:a16="http://schemas.microsoft.com/office/drawing/2014/main" id="{5AF20FF7-856D-91B2-6DDA-85C04E043A2B}"/>
                      </a:ext>
                    </a:extLst>
                  </p:cNvPr>
                  <p:cNvSpPr/>
                  <p:nvPr userDrawn="1"/>
                </p:nvSpPr>
                <p:spPr>
                  <a:xfrm rot="5400000">
                    <a:off x="-1277444" y="1124430"/>
                    <a:ext cx="4453889" cy="1844416"/>
                  </a:xfrm>
                  <a:prstGeom prst="triangle">
                    <a:avLst>
                      <a:gd name="adj" fmla="val 50306"/>
                    </a:avLst>
                  </a:prstGeom>
                  <a:solidFill>
                    <a:schemeClr val="accent3">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Isosceles Triangle 16">
                    <a:extLst>
                      <a:ext uri="{FF2B5EF4-FFF2-40B4-BE49-F238E27FC236}">
                        <a16:creationId xmlns:a16="http://schemas.microsoft.com/office/drawing/2014/main" id="{CBC14E75-C60D-EF6C-95B9-E5EEB41ECCC4}"/>
                      </a:ext>
                    </a:extLst>
                  </p:cNvPr>
                  <p:cNvSpPr/>
                  <p:nvPr userDrawn="1"/>
                </p:nvSpPr>
                <p:spPr>
                  <a:xfrm rot="5400000">
                    <a:off x="-1287280" y="5861344"/>
                    <a:ext cx="4453255" cy="1844419"/>
                  </a:xfrm>
                  <a:prstGeom prst="triangle">
                    <a:avLst>
                      <a:gd name="adj" fmla="val 50306"/>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Isosceles Triangle 17">
                    <a:extLst>
                      <a:ext uri="{FF2B5EF4-FFF2-40B4-BE49-F238E27FC236}">
                        <a16:creationId xmlns:a16="http://schemas.microsoft.com/office/drawing/2014/main" id="{B30EF195-027C-6A3B-695B-BE87907B825B}"/>
                      </a:ext>
                    </a:extLst>
                  </p:cNvPr>
                  <p:cNvSpPr/>
                  <p:nvPr userDrawn="1"/>
                </p:nvSpPr>
                <p:spPr>
                  <a:xfrm rot="5400000">
                    <a:off x="-1283771" y="8242937"/>
                    <a:ext cx="4453255" cy="1851438"/>
                  </a:xfrm>
                  <a:prstGeom prst="triangle">
                    <a:avLst>
                      <a:gd name="adj" fmla="val 50306"/>
                    </a:avLst>
                  </a:prstGeom>
                  <a:solidFill>
                    <a:srgbClr val="C6D7B9">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Graphic 34" descr="Stethoscope outline">
                    <a:extLst>
                      <a:ext uri="{FF2B5EF4-FFF2-40B4-BE49-F238E27FC236}">
                        <a16:creationId xmlns:a16="http://schemas.microsoft.com/office/drawing/2014/main" id="{B9775FBC-26CD-4303-21D6-FC2C43DA93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4093" y="1561361"/>
                    <a:ext cx="914400" cy="1108338"/>
                  </a:xfrm>
                  <a:prstGeom prst="rect">
                    <a:avLst/>
                  </a:prstGeom>
                </p:spPr>
              </p:pic>
              <p:pic>
                <p:nvPicPr>
                  <p:cNvPr id="21" name="Graphic 36" descr="Care outline">
                    <a:extLst>
                      <a:ext uri="{FF2B5EF4-FFF2-40B4-BE49-F238E27FC236}">
                        <a16:creationId xmlns:a16="http://schemas.microsoft.com/office/drawing/2014/main" id="{AEF3D0AC-CF72-DFF0-ED10-4B581BD6A3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4114" y="8570996"/>
                    <a:ext cx="914400" cy="1146466"/>
                  </a:xfrm>
                  <a:prstGeom prst="rect">
                    <a:avLst/>
                  </a:prstGeom>
                </p:spPr>
              </p:pic>
            </p:grpSp>
            <p:sp>
              <p:nvSpPr>
                <p:cNvPr id="15" name="Isosceles Triangle 14">
                  <a:extLst>
                    <a:ext uri="{FF2B5EF4-FFF2-40B4-BE49-F238E27FC236}">
                      <a16:creationId xmlns:a16="http://schemas.microsoft.com/office/drawing/2014/main" id="{1C9CE8D3-9524-6EC9-A542-CF2CDAB75F03}"/>
                    </a:ext>
                  </a:extLst>
                </p:cNvPr>
                <p:cNvSpPr/>
                <p:nvPr userDrawn="1"/>
              </p:nvSpPr>
              <p:spPr>
                <a:xfrm rot="5400000">
                  <a:off x="-1329745" y="3766691"/>
                  <a:ext cx="4453160" cy="1844019"/>
                </a:xfrm>
                <a:prstGeom prst="triangle">
                  <a:avLst>
                    <a:gd name="adj" fmla="val 50306"/>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0" name="Graphic 45" descr="Dental Care outline">
                <a:extLst>
                  <a:ext uri="{FF2B5EF4-FFF2-40B4-BE49-F238E27FC236}">
                    <a16:creationId xmlns:a16="http://schemas.microsoft.com/office/drawing/2014/main" id="{1660227D-FB2E-4475-05F3-3B323C6E24E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3412" y="4126769"/>
                <a:ext cx="914400" cy="1090692"/>
              </a:xfrm>
              <a:prstGeom prst="rect">
                <a:avLst/>
              </a:prstGeom>
            </p:spPr>
          </p:pic>
        </p:grpSp>
        <p:pic>
          <p:nvPicPr>
            <p:cNvPr id="7" name="Graphic 49" descr="Users outline">
              <a:extLst>
                <a:ext uri="{FF2B5EF4-FFF2-40B4-BE49-F238E27FC236}">
                  <a16:creationId xmlns:a16="http://schemas.microsoft.com/office/drawing/2014/main" id="{3CA51AD2-EE61-3373-DEEE-C5D1FA93DFB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16859" y="6501321"/>
              <a:ext cx="914400" cy="1090692"/>
            </a:xfrm>
            <a:prstGeom prst="rect">
              <a:avLst/>
            </a:prstGeom>
          </p:spPr>
        </p:pic>
      </p:grpSp>
      <p:sp>
        <p:nvSpPr>
          <p:cNvPr id="5" name="Textdate">
            <a:extLst>
              <a:ext uri="{FF2B5EF4-FFF2-40B4-BE49-F238E27FC236}">
                <a16:creationId xmlns:a16="http://schemas.microsoft.com/office/drawing/2014/main" id="{117C7E39-B3B3-1D13-C35D-DC27F2FACD7B}"/>
              </a:ext>
            </a:extLst>
          </p:cNvPr>
          <p:cNvSpPr txBox="1"/>
          <p:nvPr userDrawn="1"/>
        </p:nvSpPr>
        <p:spPr>
          <a:xfrm>
            <a:off x="361498" y="6356350"/>
            <a:ext cx="5152723" cy="22860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900" b="0" i="0" u="none" strike="noStrike" kern="1200" baseline="0">
                <a:solidFill>
                  <a:schemeClr val="bg1">
                    <a:lumMod val="65000"/>
                  </a:schemeClr>
                </a:solidFill>
                <a:latin typeface="Arial" panose="020B0604020202020204" pitchFamily="34" charset="0"/>
                <a:ea typeface="+mn-ea"/>
                <a:cs typeface="Arial" panose="020B0604020202020204" pitchFamily="34" charset="0"/>
              </a:rPr>
              <a:t>© 2025 USI Insurance Services. All rights reserved.</a:t>
            </a:r>
            <a:endParaRPr lang="en-US" sz="900" b="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4739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B1AA14-7E41-4669-B922-BDB55394144F}"/>
              </a:ext>
            </a:extLst>
          </p:cNvPr>
          <p:cNvPicPr>
            <a:picLocks noChangeAspect="1"/>
          </p:cNvPicPr>
          <p:nvPr userDrawn="1"/>
        </p:nvPicPr>
        <p:blipFill>
          <a:blip r:embed="rId2">
            <a:extLst>
              <a:ext uri="{28A0092B-C50C-407E-A947-70E740481C1C}">
                <a14:useLocalDpi xmlns:a14="http://schemas.microsoft.com/office/drawing/2010/main" val="0"/>
              </a:ext>
            </a:extLst>
          </a:blip>
          <a:srcRect r="-3"/>
          <a:stretch>
            <a:fillRect/>
          </a:stretch>
        </p:blipFill>
        <p:spPr>
          <a:xfrm>
            <a:off x="3505199" y="1057240"/>
            <a:ext cx="5650229" cy="4524470"/>
          </a:xfrm>
          <a:prstGeom prst="rect">
            <a:avLst/>
          </a:prstGeom>
        </p:spPr>
      </p:pic>
      <p:sp>
        <p:nvSpPr>
          <p:cNvPr id="9" name="Isosceles Triangle 8">
            <a:extLst>
              <a:ext uri="{FF2B5EF4-FFF2-40B4-BE49-F238E27FC236}">
                <a16:creationId xmlns:a16="http://schemas.microsoft.com/office/drawing/2014/main" id="{BC82BC23-A0BB-4B0A-A6F7-A640F405712A}"/>
              </a:ext>
            </a:extLst>
          </p:cNvPr>
          <p:cNvSpPr/>
          <p:nvPr userDrawn="1"/>
        </p:nvSpPr>
        <p:spPr>
          <a:xfrm>
            <a:off x="5804535" y="3276600"/>
            <a:ext cx="2156459" cy="2362200"/>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eaLnBrk="1" fontAlgn="auto" hangingPunct="1">
              <a:spcBef>
                <a:spcPct val="0"/>
              </a:spcBef>
              <a:spcAft>
                <a:spcPct val="0"/>
              </a:spcAft>
            </a:pPr>
            <a:endParaRPr lang="en-US" sz="1980">
              <a:solidFill>
                <a:prstClr val="white"/>
              </a:solidFill>
              <a:latin typeface="Calibri"/>
            </a:endParaRPr>
          </a:p>
        </p:txBody>
      </p:sp>
      <p:sp>
        <p:nvSpPr>
          <p:cNvPr id="10" name="Isosceles Triangle 9">
            <a:extLst>
              <a:ext uri="{FF2B5EF4-FFF2-40B4-BE49-F238E27FC236}">
                <a16:creationId xmlns:a16="http://schemas.microsoft.com/office/drawing/2014/main" id="{C3FBB02B-16E6-4CB6-8742-7302F4B8D8CC}"/>
              </a:ext>
            </a:extLst>
          </p:cNvPr>
          <p:cNvSpPr/>
          <p:nvPr userDrawn="1"/>
        </p:nvSpPr>
        <p:spPr>
          <a:xfrm flipH="1" flipV="1">
            <a:off x="5804532" y="1212525"/>
            <a:ext cx="2156459" cy="2362200"/>
          </a:xfrm>
          <a:prstGeom prst="triangle">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eaLnBrk="1" fontAlgn="auto" hangingPunct="1">
              <a:spcBef>
                <a:spcPct val="0"/>
              </a:spcBef>
              <a:spcAft>
                <a:spcPct val="0"/>
              </a:spcAft>
            </a:pPr>
            <a:endParaRPr lang="en-US" sz="1980">
              <a:solidFill>
                <a:prstClr val="white"/>
              </a:solidFill>
              <a:latin typeface="Calibri"/>
            </a:endParaRPr>
          </a:p>
        </p:txBody>
      </p:sp>
      <p:sp>
        <p:nvSpPr>
          <p:cNvPr id="13" name="Isosceles Triangle 17">
            <a:extLst>
              <a:ext uri="{FF2B5EF4-FFF2-40B4-BE49-F238E27FC236}">
                <a16:creationId xmlns:a16="http://schemas.microsoft.com/office/drawing/2014/main" id="{B9950D86-7F11-43D3-85E3-4ADDF9A83CBF}"/>
              </a:ext>
            </a:extLst>
          </p:cNvPr>
          <p:cNvSpPr/>
          <p:nvPr userDrawn="1"/>
        </p:nvSpPr>
        <p:spPr>
          <a:xfrm flipH="1">
            <a:off x="8077200" y="1279878"/>
            <a:ext cx="2156459" cy="4724400"/>
          </a:xfrm>
          <a:custGeom>
            <a:avLst/>
            <a:gdLst/>
            <a:ahLst/>
            <a:cxnLst/>
            <a:rect l="l" t="t" r="r" b="b"/>
            <a:pathLst>
              <a:path w="2400301" h="4694462">
                <a:moveTo>
                  <a:pt x="1200151" y="0"/>
                </a:moveTo>
                <a:lnTo>
                  <a:pt x="0" y="2347231"/>
                </a:lnTo>
                <a:lnTo>
                  <a:pt x="1200151" y="4694462"/>
                </a:lnTo>
                <a:lnTo>
                  <a:pt x="2400301" y="2347231"/>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eaLnBrk="1" fontAlgn="auto" hangingPunct="1">
              <a:spcBef>
                <a:spcPct val="0"/>
              </a:spcBef>
              <a:spcAft>
                <a:spcPct val="0"/>
              </a:spcAft>
            </a:pPr>
            <a:endParaRPr lang="en-US" sz="1980">
              <a:solidFill>
                <a:prstClr val="white"/>
              </a:solidFill>
              <a:latin typeface="Calibri"/>
            </a:endParaRPr>
          </a:p>
        </p:txBody>
      </p:sp>
      <p:grpSp>
        <p:nvGrpSpPr>
          <p:cNvPr id="3" name="Group 2">
            <a:extLst>
              <a:ext uri="{FF2B5EF4-FFF2-40B4-BE49-F238E27FC236}">
                <a16:creationId xmlns:a16="http://schemas.microsoft.com/office/drawing/2014/main" id="{05E90F26-8774-4631-AD99-69A5D86269DB}"/>
              </a:ext>
            </a:extLst>
          </p:cNvPr>
          <p:cNvGrpSpPr/>
          <p:nvPr userDrawn="1"/>
        </p:nvGrpSpPr>
        <p:grpSpPr>
          <a:xfrm>
            <a:off x="-1" y="0"/>
            <a:ext cx="8215080" cy="6858000"/>
            <a:chOff x="-1" y="0"/>
            <a:chExt cx="8215080" cy="6858000"/>
          </a:xfrm>
        </p:grpSpPr>
        <p:sp>
          <p:nvSpPr>
            <p:cNvPr id="8" name="Rectangle 9">
              <a:extLst>
                <a:ext uri="{FF2B5EF4-FFF2-40B4-BE49-F238E27FC236}">
                  <a16:creationId xmlns:a16="http://schemas.microsoft.com/office/drawing/2014/main" id="{9FBABB67-C701-4604-9534-F5CA01198BFD}"/>
                </a:ext>
              </a:extLst>
            </p:cNvPr>
            <p:cNvSpPr/>
            <p:nvPr userDrawn="1"/>
          </p:nvSpPr>
          <p:spPr>
            <a:xfrm>
              <a:off x="1" y="1066800"/>
              <a:ext cx="4792129" cy="4524470"/>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eaLnBrk="1" fontAlgn="auto" hangingPunct="1">
                <a:spcBef>
                  <a:spcPct val="0"/>
                </a:spcBef>
                <a:spcAft>
                  <a:spcPct val="0"/>
                </a:spcAft>
              </a:pPr>
              <a:endParaRPr lang="en-US" sz="1980">
                <a:solidFill>
                  <a:prstClr val="white"/>
                </a:solidFill>
                <a:latin typeface="Calibri"/>
              </a:endParaRPr>
            </a:p>
          </p:txBody>
        </p:sp>
        <p:sp>
          <p:nvSpPr>
            <p:cNvPr id="11" name="Rectangle 10">
              <a:extLst>
                <a:ext uri="{FF2B5EF4-FFF2-40B4-BE49-F238E27FC236}">
                  <a16:creationId xmlns:a16="http://schemas.microsoft.com/office/drawing/2014/main" id="{7F3401E0-6818-4DCF-B764-F3DE4D5CB027}"/>
                </a:ext>
              </a:extLst>
            </p:cNvPr>
            <p:cNvSpPr/>
            <p:nvPr userDrawn="1"/>
          </p:nvSpPr>
          <p:spPr>
            <a:xfrm>
              <a:off x="0" y="949041"/>
              <a:ext cx="8215079" cy="115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eaLnBrk="1" fontAlgn="auto" hangingPunct="1">
                <a:spcBef>
                  <a:spcPct val="0"/>
                </a:spcBef>
                <a:spcAft>
                  <a:spcPct val="0"/>
                </a:spcAft>
              </a:pPr>
              <a:endParaRPr lang="en-US" sz="1980">
                <a:solidFill>
                  <a:prstClr val="white"/>
                </a:solidFill>
                <a:latin typeface="Calibri"/>
              </a:endParaRPr>
            </a:p>
          </p:txBody>
        </p:sp>
        <p:sp>
          <p:nvSpPr>
            <p:cNvPr id="12" name="Rectangle 11">
              <a:extLst>
                <a:ext uri="{FF2B5EF4-FFF2-40B4-BE49-F238E27FC236}">
                  <a16:creationId xmlns:a16="http://schemas.microsoft.com/office/drawing/2014/main" id="{98B44E79-A71A-48A3-95B3-7A645042A4A8}"/>
                </a:ext>
              </a:extLst>
            </p:cNvPr>
            <p:cNvSpPr/>
            <p:nvPr userDrawn="1"/>
          </p:nvSpPr>
          <p:spPr>
            <a:xfrm>
              <a:off x="-1" y="5583075"/>
              <a:ext cx="8215079" cy="1383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eaLnBrk="1" fontAlgn="auto" hangingPunct="1">
                <a:spcBef>
                  <a:spcPct val="0"/>
                </a:spcBef>
                <a:spcAft>
                  <a:spcPct val="0"/>
                </a:spcAft>
              </a:pPr>
              <a:endParaRPr lang="en-US" sz="1980">
                <a:solidFill>
                  <a:prstClr val="white"/>
                </a:solidFill>
                <a:latin typeface="Calibri"/>
              </a:endParaRPr>
            </a:p>
          </p:txBody>
        </p:sp>
        <p:sp>
          <p:nvSpPr>
            <p:cNvPr id="14" name="Rectangle 20">
              <a:extLst>
                <a:ext uri="{FF2B5EF4-FFF2-40B4-BE49-F238E27FC236}">
                  <a16:creationId xmlns:a16="http://schemas.microsoft.com/office/drawing/2014/main" id="{BED8DAD1-A426-4102-A755-B9982CAB2E7B}"/>
                </a:ext>
              </a:extLst>
            </p:cNvPr>
            <p:cNvSpPr/>
            <p:nvPr userDrawn="1"/>
          </p:nvSpPr>
          <p:spPr>
            <a:xfrm>
              <a:off x="0" y="0"/>
              <a:ext cx="3696785" cy="959060"/>
            </a:xfrm>
            <a:custGeom>
              <a:avLst/>
              <a:gdLst/>
              <a:ahLst/>
              <a:cxnLst/>
              <a:rect l="l" t="t" r="r" b="b"/>
              <a:pathLst>
                <a:path w="4114800" h="1028700">
                  <a:moveTo>
                    <a:pt x="0" y="0"/>
                  </a:moveTo>
                  <a:lnTo>
                    <a:pt x="3597053" y="0"/>
                  </a:lnTo>
                  <a:lnTo>
                    <a:pt x="4114800" y="1012600"/>
                  </a:lnTo>
                  <a:lnTo>
                    <a:pt x="4114800" y="1028700"/>
                  </a:lnTo>
                  <a:lnTo>
                    <a:pt x="0" y="1028700"/>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eaLnBrk="1" fontAlgn="auto" hangingPunct="1">
                <a:spcBef>
                  <a:spcPct val="0"/>
                </a:spcBef>
                <a:spcAft>
                  <a:spcPct val="0"/>
                </a:spcAft>
              </a:pPr>
              <a:endParaRPr lang="en-US" sz="1980">
                <a:solidFill>
                  <a:prstClr val="white"/>
                </a:solidFill>
                <a:latin typeface="Calibri"/>
              </a:endParaRPr>
            </a:p>
          </p:txBody>
        </p:sp>
        <p:sp>
          <p:nvSpPr>
            <p:cNvPr id="15" name="Rectangle 18">
              <a:extLst>
                <a:ext uri="{FF2B5EF4-FFF2-40B4-BE49-F238E27FC236}">
                  <a16:creationId xmlns:a16="http://schemas.microsoft.com/office/drawing/2014/main" id="{6BF383A2-368F-48F8-89AE-45E2E01C0093}"/>
                </a:ext>
              </a:extLst>
            </p:cNvPr>
            <p:cNvSpPr/>
            <p:nvPr userDrawn="1"/>
          </p:nvSpPr>
          <p:spPr>
            <a:xfrm>
              <a:off x="0" y="5713187"/>
              <a:ext cx="3688228" cy="1144813"/>
            </a:xfrm>
            <a:custGeom>
              <a:avLst/>
              <a:gdLst/>
              <a:ahLst/>
              <a:cxnLst/>
              <a:rect l="l" t="t" r="r" b="b"/>
              <a:pathLst>
                <a:path w="4105275" h="1081768">
                  <a:moveTo>
                    <a:pt x="0" y="0"/>
                  </a:moveTo>
                  <a:lnTo>
                    <a:pt x="4105275" y="0"/>
                  </a:lnTo>
                  <a:lnTo>
                    <a:pt x="3552161" y="1081768"/>
                  </a:lnTo>
                  <a:lnTo>
                    <a:pt x="0" y="1081768"/>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eaLnBrk="1" fontAlgn="auto" hangingPunct="1">
                <a:spcBef>
                  <a:spcPct val="0"/>
                </a:spcBef>
                <a:spcAft>
                  <a:spcPct val="0"/>
                </a:spcAft>
              </a:pPr>
              <a:endParaRPr lang="en-US" sz="1980">
                <a:solidFill>
                  <a:prstClr val="white"/>
                </a:solidFill>
                <a:latin typeface="Calibri"/>
              </a:endParaRPr>
            </a:p>
          </p:txBody>
        </p:sp>
      </p:grpSp>
      <p:sp>
        <p:nvSpPr>
          <p:cNvPr id="16" name="Isosceles Triangle 15">
            <a:extLst>
              <a:ext uri="{FF2B5EF4-FFF2-40B4-BE49-F238E27FC236}">
                <a16:creationId xmlns:a16="http://schemas.microsoft.com/office/drawing/2014/main" id="{B455CA94-1CAE-4F57-9A2D-6AEAD51C0D90}"/>
              </a:ext>
            </a:extLst>
          </p:cNvPr>
          <p:cNvSpPr/>
          <p:nvPr userDrawn="1"/>
        </p:nvSpPr>
        <p:spPr>
          <a:xfrm flipH="1" flipV="1">
            <a:off x="5867401" y="22578"/>
            <a:ext cx="2156459" cy="2362200"/>
          </a:xfrm>
          <a:prstGeom prst="triangle">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eaLnBrk="1" fontAlgn="auto" hangingPunct="1">
              <a:spcBef>
                <a:spcPct val="0"/>
              </a:spcBef>
              <a:spcAft>
                <a:spcPct val="0"/>
              </a:spcAft>
            </a:pPr>
            <a:endParaRPr lang="en-US" sz="1980">
              <a:solidFill>
                <a:prstClr val="white"/>
              </a:solidFill>
              <a:latin typeface="Calibri"/>
            </a:endParaRPr>
          </a:p>
        </p:txBody>
      </p:sp>
      <p:sp>
        <p:nvSpPr>
          <p:cNvPr id="17" name="Isosceles Triangle 16">
            <a:extLst>
              <a:ext uri="{FF2B5EF4-FFF2-40B4-BE49-F238E27FC236}">
                <a16:creationId xmlns:a16="http://schemas.microsoft.com/office/drawing/2014/main" id="{A10E94CB-8AF1-4EBC-8382-49962B496C19}"/>
              </a:ext>
            </a:extLst>
          </p:cNvPr>
          <p:cNvSpPr/>
          <p:nvPr userDrawn="1"/>
        </p:nvSpPr>
        <p:spPr>
          <a:xfrm>
            <a:off x="5804535" y="4495800"/>
            <a:ext cx="2156459" cy="2362200"/>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840" eaLnBrk="1" fontAlgn="auto" hangingPunct="1">
              <a:spcBef>
                <a:spcPct val="0"/>
              </a:spcBef>
              <a:spcAft>
                <a:spcPct val="0"/>
              </a:spcAft>
            </a:pPr>
            <a:endParaRPr lang="en-US" sz="1980">
              <a:solidFill>
                <a:prstClr val="white"/>
              </a:solidFill>
              <a:latin typeface="Calibri"/>
            </a:endParaRPr>
          </a:p>
        </p:txBody>
      </p:sp>
      <p:sp>
        <p:nvSpPr>
          <p:cNvPr id="18" name="Textdate">
            <a:extLst>
              <a:ext uri="{FF2B5EF4-FFF2-40B4-BE49-F238E27FC236}">
                <a16:creationId xmlns:a16="http://schemas.microsoft.com/office/drawing/2014/main" id="{EE1968A8-3854-4FB2-9B41-676F14516642}"/>
              </a:ext>
            </a:extLst>
          </p:cNvPr>
          <p:cNvSpPr txBox="1"/>
          <p:nvPr userDrawn="1"/>
        </p:nvSpPr>
        <p:spPr>
          <a:xfrm>
            <a:off x="361498" y="6400800"/>
            <a:ext cx="7166344" cy="24384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1000" b="0" i="0" u="none" strike="noStrike" kern="1200" baseline="0">
                <a:solidFill>
                  <a:schemeClr val="tx1"/>
                </a:solidFill>
                <a:latin typeface="Arial" panose="020B0604020202020204" pitchFamily="34" charset="0"/>
                <a:ea typeface="+mn-ea"/>
                <a:cs typeface="Arial" panose="020B0604020202020204" pitchFamily="34" charset="0"/>
              </a:rPr>
              <a:t>© 2025 USI Insurance Services. All rights reserved.</a:t>
            </a:r>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1203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0" name="Rectangle 19"/>
          <p:cNvSpPr/>
          <p:nvPr userDrawn="1"/>
        </p:nvSpPr>
        <p:spPr>
          <a:xfrm>
            <a:off x="0" y="0"/>
            <a:ext cx="9144000" cy="6858000"/>
          </a:xfrm>
          <a:prstGeom prst="rect">
            <a:avLst/>
          </a:prstGeom>
          <a:gradFill>
            <a:gsLst>
              <a:gs pos="13000">
                <a:schemeClr val="bg1"/>
              </a:gs>
              <a:gs pos="80000">
                <a:schemeClr val="bg1">
                  <a:lumMod val="95000"/>
                </a:schemeClr>
              </a:gs>
              <a:gs pos="52000">
                <a:schemeClr val="bg1">
                  <a:lumMod val="85000"/>
                </a:schemeClr>
              </a:gs>
            </a:gsLst>
            <a:lin ang="21594000" scaled="0"/>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274638"/>
            <a:ext cx="8229600" cy="868362"/>
          </a:xfrm>
        </p:spPr>
        <p:txBody>
          <a:bodyPr>
            <a:normAutofit/>
          </a:bodyPr>
          <a:lstStyle>
            <a:lvl1pPr algn="l">
              <a:defRPr sz="2800" b="1"/>
            </a:lvl1pPr>
          </a:lstStyle>
          <a:p>
            <a:r>
              <a:rPr lang="en-US"/>
              <a:t>Click to edit Master title style</a:t>
            </a:r>
          </a:p>
        </p:txBody>
      </p:sp>
      <p:sp>
        <p:nvSpPr>
          <p:cNvPr id="10" name="Hexagon 9"/>
          <p:cNvSpPr/>
          <p:nvPr userDrawn="1"/>
        </p:nvSpPr>
        <p:spPr>
          <a:xfrm>
            <a:off x="419100" y="1250949"/>
            <a:ext cx="2514600" cy="230505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userDrawn="1"/>
        </p:nvSpPr>
        <p:spPr>
          <a:xfrm>
            <a:off x="3314700" y="1250949"/>
            <a:ext cx="2514600" cy="230505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Hexagon 11"/>
          <p:cNvSpPr/>
          <p:nvPr userDrawn="1"/>
        </p:nvSpPr>
        <p:spPr>
          <a:xfrm>
            <a:off x="6210300" y="1250949"/>
            <a:ext cx="2514600" cy="2305050"/>
          </a:xfrm>
          <a:prstGeom prst="hexagon">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Hexagon 12"/>
          <p:cNvSpPr/>
          <p:nvPr userDrawn="1"/>
        </p:nvSpPr>
        <p:spPr>
          <a:xfrm>
            <a:off x="419100" y="3841749"/>
            <a:ext cx="2514600" cy="230505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userDrawn="1"/>
        </p:nvSpPr>
        <p:spPr>
          <a:xfrm>
            <a:off x="3314700" y="3841749"/>
            <a:ext cx="2514600" cy="230505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Hexagon 14"/>
          <p:cNvSpPr/>
          <p:nvPr userDrawn="1"/>
        </p:nvSpPr>
        <p:spPr>
          <a:xfrm>
            <a:off x="6210300" y="3841749"/>
            <a:ext cx="2514600" cy="2305050"/>
          </a:xfrm>
          <a:prstGeom prst="hexagon">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ext Placeholder 2"/>
          <p:cNvSpPr>
            <a:spLocks noGrp="1"/>
          </p:cNvSpPr>
          <p:nvPr>
            <p:ph type="body" idx="1"/>
          </p:nvPr>
        </p:nvSpPr>
        <p:spPr>
          <a:xfrm>
            <a:off x="723900" y="1687513"/>
            <a:ext cx="1943100" cy="1741487"/>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p:cNvSpPr>
            <a:spLocks noGrp="1"/>
          </p:cNvSpPr>
          <p:nvPr>
            <p:ph type="body" idx="13"/>
          </p:nvPr>
        </p:nvSpPr>
        <p:spPr>
          <a:xfrm>
            <a:off x="3600450" y="1687513"/>
            <a:ext cx="1943100" cy="1741487"/>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p:cNvSpPr>
            <a:spLocks noGrp="1"/>
          </p:cNvSpPr>
          <p:nvPr>
            <p:ph type="body" idx="14"/>
          </p:nvPr>
        </p:nvSpPr>
        <p:spPr>
          <a:xfrm>
            <a:off x="6477000" y="1687513"/>
            <a:ext cx="1943100" cy="1741487"/>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p:cNvSpPr>
            <a:spLocks noGrp="1"/>
          </p:cNvSpPr>
          <p:nvPr>
            <p:ph type="body" idx="15"/>
          </p:nvPr>
        </p:nvSpPr>
        <p:spPr>
          <a:xfrm>
            <a:off x="704850" y="4123530"/>
            <a:ext cx="1943100" cy="1741487"/>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2"/>
          <p:cNvSpPr>
            <a:spLocks noGrp="1"/>
          </p:cNvSpPr>
          <p:nvPr>
            <p:ph type="body" idx="16"/>
          </p:nvPr>
        </p:nvSpPr>
        <p:spPr>
          <a:xfrm>
            <a:off x="3600450" y="4123530"/>
            <a:ext cx="1943100" cy="1741487"/>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p:cNvSpPr>
            <a:spLocks noGrp="1"/>
          </p:cNvSpPr>
          <p:nvPr>
            <p:ph type="body" idx="17"/>
          </p:nvPr>
        </p:nvSpPr>
        <p:spPr>
          <a:xfrm>
            <a:off x="6496050" y="4191000"/>
            <a:ext cx="1943100" cy="1741487"/>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date">
            <a:extLst>
              <a:ext uri="{FF2B5EF4-FFF2-40B4-BE49-F238E27FC236}">
                <a16:creationId xmlns:a16="http://schemas.microsoft.com/office/drawing/2014/main" id="{EE1968A8-3854-4FB2-9B41-676F14516642}"/>
              </a:ext>
            </a:extLst>
          </p:cNvPr>
          <p:cNvSpPr txBox="1"/>
          <p:nvPr userDrawn="1"/>
        </p:nvSpPr>
        <p:spPr>
          <a:xfrm>
            <a:off x="361498" y="6400800"/>
            <a:ext cx="7166344" cy="24384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1000" b="0" i="0" u="none" strike="noStrike" kern="1200" baseline="0">
                <a:solidFill>
                  <a:schemeClr val="tx1"/>
                </a:solidFill>
                <a:latin typeface="Arial" panose="020B0604020202020204" pitchFamily="34" charset="0"/>
                <a:ea typeface="+mn-ea"/>
                <a:cs typeface="Arial" panose="020B0604020202020204" pitchFamily="34" charset="0"/>
              </a:rPr>
              <a:t>© 2025 USI Insurance Services. All rights reserved.</a:t>
            </a:r>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88064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2">
    <p:spTree>
      <p:nvGrpSpPr>
        <p:cNvPr id="1" name=""/>
        <p:cNvGrpSpPr/>
        <p:nvPr/>
      </p:nvGrpSpPr>
      <p:grpSpPr>
        <a:xfrm>
          <a:off x="0" y="0"/>
          <a:ext cx="0" cy="0"/>
          <a:chOff x="0" y="0"/>
          <a:chExt cx="0" cy="0"/>
        </a:xfrm>
      </p:grpSpPr>
      <p:sp>
        <p:nvSpPr>
          <p:cNvPr id="20" name="Rectangle 19"/>
          <p:cNvSpPr/>
          <p:nvPr userDrawn="1"/>
        </p:nvSpPr>
        <p:spPr>
          <a:xfrm>
            <a:off x="0" y="0"/>
            <a:ext cx="9144000" cy="6858000"/>
          </a:xfrm>
          <a:prstGeom prst="rect">
            <a:avLst/>
          </a:prstGeom>
          <a:gradFill>
            <a:gsLst>
              <a:gs pos="13000">
                <a:schemeClr val="bg1"/>
              </a:gs>
              <a:gs pos="80000">
                <a:schemeClr val="bg1">
                  <a:lumMod val="95000"/>
                </a:schemeClr>
              </a:gs>
              <a:gs pos="52000">
                <a:schemeClr val="bg1">
                  <a:lumMod val="85000"/>
                </a:schemeClr>
              </a:gs>
            </a:gsLst>
            <a:lin ang="21594000" scaled="0"/>
          </a:gra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274638"/>
            <a:ext cx="8229600" cy="868362"/>
          </a:xfrm>
        </p:spPr>
        <p:txBody>
          <a:bodyPr>
            <a:normAutofit/>
          </a:bodyPr>
          <a:lstStyle>
            <a:lvl1pPr algn="l">
              <a:defRPr sz="2400" b="1">
                <a:solidFill>
                  <a:schemeClr val="accent2"/>
                </a:solidFill>
              </a:defRPr>
            </a:lvl1pPr>
          </a:lstStyle>
          <a:p>
            <a:r>
              <a:rPr lang="en-US"/>
              <a:t>Click to edit Master title style</a:t>
            </a:r>
          </a:p>
        </p:txBody>
      </p:sp>
      <p:sp>
        <p:nvSpPr>
          <p:cNvPr id="4" name="Textdate">
            <a:extLst>
              <a:ext uri="{FF2B5EF4-FFF2-40B4-BE49-F238E27FC236}">
                <a16:creationId xmlns:a16="http://schemas.microsoft.com/office/drawing/2014/main" id="{EE1968A8-3854-4FB2-9B41-676F14516642}"/>
              </a:ext>
            </a:extLst>
          </p:cNvPr>
          <p:cNvSpPr txBox="1"/>
          <p:nvPr userDrawn="1"/>
        </p:nvSpPr>
        <p:spPr>
          <a:xfrm>
            <a:off x="361498" y="6400800"/>
            <a:ext cx="7166344" cy="24384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1000" b="0" i="0" u="none" strike="noStrike" kern="1200" baseline="0">
                <a:solidFill>
                  <a:schemeClr val="tx1"/>
                </a:solidFill>
                <a:latin typeface="Arial" panose="020B0604020202020204" pitchFamily="34" charset="0"/>
                <a:ea typeface="+mn-ea"/>
                <a:cs typeface="Arial" panose="020B0604020202020204" pitchFamily="34" charset="0"/>
              </a:rPr>
              <a:t>© 2025 USI Insurance Services. All rights reserved.</a:t>
            </a:r>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89531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lgn="l">
              <a:defRPr sz="2800" b="1">
                <a:solidFill>
                  <a:schemeClr val="accent2"/>
                </a:solidFill>
              </a:defRPr>
            </a:lvl1pPr>
          </a:lstStyle>
          <a:p>
            <a:r>
              <a:rPr lang="en-US"/>
              <a:t>Click to edit Master title style</a:t>
            </a:r>
          </a:p>
        </p:txBody>
      </p:sp>
      <p:sp>
        <p:nvSpPr>
          <p:cNvPr id="5" name="Rectangle 9"/>
          <p:cNvSpPr/>
          <p:nvPr userDrawn="1"/>
        </p:nvSpPr>
        <p:spPr>
          <a:xfrm>
            <a:off x="1" y="1143000"/>
            <a:ext cx="533400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a:off x="5276849" y="3429000"/>
            <a:ext cx="2400301" cy="2347231"/>
          </a:xfrm>
          <a:prstGeom prst="triangle">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userDrawn="1"/>
        </p:nvSpPr>
        <p:spPr>
          <a:xfrm flipH="1" flipV="1">
            <a:off x="5276848" y="1081769"/>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0"/>
          <p:cNvSpPr/>
          <p:nvPr userDrawn="1"/>
        </p:nvSpPr>
        <p:spPr>
          <a:xfrm>
            <a:off x="0" y="0"/>
            <a:ext cx="4114800" cy="1028700"/>
          </a:xfrm>
          <a:custGeom>
            <a:avLst/>
            <a:gdLst/>
            <a:ahLst/>
            <a:cxnLst/>
            <a:rect l="l" t="t" r="r" b="b"/>
            <a:pathLst>
              <a:path w="4114800" h="1028700">
                <a:moveTo>
                  <a:pt x="0" y="0"/>
                </a:moveTo>
                <a:lnTo>
                  <a:pt x="3597053" y="0"/>
                </a:lnTo>
                <a:lnTo>
                  <a:pt x="4114800" y="1012600"/>
                </a:lnTo>
                <a:lnTo>
                  <a:pt x="4114800" y="1028700"/>
                </a:lnTo>
                <a:lnTo>
                  <a:pt x="0" y="1028700"/>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8"/>
          <p:cNvSpPr/>
          <p:nvPr userDrawn="1"/>
        </p:nvSpPr>
        <p:spPr>
          <a:xfrm>
            <a:off x="1" y="5776232"/>
            <a:ext cx="4105275" cy="1081768"/>
          </a:xfrm>
          <a:custGeom>
            <a:avLst/>
            <a:gdLst/>
            <a:ahLst/>
            <a:cxnLst/>
            <a:rect l="l" t="t" r="r" b="b"/>
            <a:pathLst>
              <a:path w="4105275" h="1081768">
                <a:moveTo>
                  <a:pt x="0" y="0"/>
                </a:moveTo>
                <a:lnTo>
                  <a:pt x="4105275" y="0"/>
                </a:lnTo>
                <a:lnTo>
                  <a:pt x="3552161" y="1081768"/>
                </a:lnTo>
                <a:lnTo>
                  <a:pt x="0" y="1081768"/>
                </a:lnTo>
                <a:close/>
              </a:path>
            </a:pathLst>
          </a:cu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userDrawn="1"/>
        </p:nvSpPr>
        <p:spPr>
          <a:xfrm flipH="1" flipV="1">
            <a:off x="5334001" y="-1"/>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5276849" y="4510768"/>
            <a:ext cx="2400301" cy="2347231"/>
          </a:xfrm>
          <a:prstGeom prst="triangle">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p:cNvSpPr/>
          <p:nvPr userDrawn="1"/>
        </p:nvSpPr>
        <p:spPr>
          <a:xfrm flipH="1" flipV="1">
            <a:off x="7677150" y="1167063"/>
            <a:ext cx="533400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F582ECA0-F0AA-4643-A99B-712494A159DC}"/>
              </a:ext>
            </a:extLst>
          </p:cNvPr>
          <p:cNvSpPr>
            <a:spLocks noGrp="1"/>
          </p:cNvSpPr>
          <p:nvPr>
            <p:ph idx="1"/>
          </p:nvPr>
        </p:nvSpPr>
        <p:spPr>
          <a:xfrm>
            <a:off x="457200" y="1219200"/>
            <a:ext cx="8229600" cy="4525963"/>
          </a:xfrm>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date">
            <a:extLst>
              <a:ext uri="{FF2B5EF4-FFF2-40B4-BE49-F238E27FC236}">
                <a16:creationId xmlns:a16="http://schemas.microsoft.com/office/drawing/2014/main" id="{EE1968A8-3854-4FB2-9B41-676F14516642}"/>
              </a:ext>
            </a:extLst>
          </p:cNvPr>
          <p:cNvSpPr txBox="1"/>
          <p:nvPr userDrawn="1"/>
        </p:nvSpPr>
        <p:spPr>
          <a:xfrm>
            <a:off x="361498" y="6400800"/>
            <a:ext cx="7166344" cy="24384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1000" b="0" i="0" u="none" strike="noStrike" kern="1200" baseline="0">
                <a:solidFill>
                  <a:schemeClr val="tx1"/>
                </a:solidFill>
                <a:latin typeface="Arial" panose="020B0604020202020204" pitchFamily="34" charset="0"/>
                <a:ea typeface="+mn-ea"/>
                <a:cs typeface="Arial" panose="020B0604020202020204" pitchFamily="34" charset="0"/>
              </a:rPr>
              <a:t>© 2025 USI Insurance Services. All rights reserved.</a:t>
            </a:r>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71353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Medical">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868362"/>
          </a:xfrm>
        </p:spPr>
        <p:txBody>
          <a:bodyPr>
            <a:normAutofit/>
          </a:bodyPr>
          <a:lstStyle>
            <a:lvl1pPr algn="r">
              <a:defRPr sz="2800" b="1">
                <a:solidFill>
                  <a:schemeClr val="accent2"/>
                </a:solidFill>
              </a:defRPr>
            </a:lvl1pPr>
          </a:lstStyle>
          <a:p>
            <a:endParaRPr lang="en-US"/>
          </a:p>
        </p:txBody>
      </p:sp>
      <p:sp>
        <p:nvSpPr>
          <p:cNvPr id="5" name="Rectangle 9"/>
          <p:cNvSpPr/>
          <p:nvPr userDrawn="1"/>
        </p:nvSpPr>
        <p:spPr>
          <a:xfrm>
            <a:off x="76200" y="1143000"/>
            <a:ext cx="533400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a:off x="5276849" y="3429000"/>
            <a:ext cx="2400301" cy="2347231"/>
          </a:xfrm>
          <a:prstGeom prst="triangle">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userDrawn="1"/>
        </p:nvSpPr>
        <p:spPr>
          <a:xfrm flipH="1" flipV="1">
            <a:off x="5276848" y="1081769"/>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0"/>
          <p:cNvSpPr/>
          <p:nvPr userDrawn="1"/>
        </p:nvSpPr>
        <p:spPr>
          <a:xfrm>
            <a:off x="0" y="0"/>
            <a:ext cx="4114800" cy="1028700"/>
          </a:xfrm>
          <a:custGeom>
            <a:avLst/>
            <a:gdLst/>
            <a:ahLst/>
            <a:cxnLst/>
            <a:rect l="l" t="t" r="r" b="b"/>
            <a:pathLst>
              <a:path w="4114800" h="1028700">
                <a:moveTo>
                  <a:pt x="0" y="0"/>
                </a:moveTo>
                <a:lnTo>
                  <a:pt x="3597053" y="0"/>
                </a:lnTo>
                <a:lnTo>
                  <a:pt x="4114800" y="1012600"/>
                </a:lnTo>
                <a:lnTo>
                  <a:pt x="4114800" y="1028700"/>
                </a:lnTo>
                <a:lnTo>
                  <a:pt x="0" y="1028700"/>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userDrawn="1"/>
        </p:nvSpPr>
        <p:spPr>
          <a:xfrm flipH="1" flipV="1">
            <a:off x="5334001" y="-1"/>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p:cNvSpPr/>
          <p:nvPr userDrawn="1"/>
        </p:nvSpPr>
        <p:spPr>
          <a:xfrm flipH="1" flipV="1">
            <a:off x="7677150" y="1167062"/>
            <a:ext cx="146685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A05A72-339D-4877-999B-166AFB53BC23}"/>
              </a:ext>
            </a:extLst>
          </p:cNvPr>
          <p:cNvSpPr/>
          <p:nvPr userDrawn="1"/>
        </p:nvSpPr>
        <p:spPr>
          <a:xfrm>
            <a:off x="-2" y="1371948"/>
            <a:ext cx="9144002" cy="548605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Flowchart: Card 15">
            <a:extLst>
              <a:ext uri="{FF2B5EF4-FFF2-40B4-BE49-F238E27FC236}">
                <a16:creationId xmlns:a16="http://schemas.microsoft.com/office/drawing/2014/main" id="{AA31FAE2-55FF-40D2-9C18-DC5E9D7B06BC}"/>
              </a:ext>
            </a:extLst>
          </p:cNvPr>
          <p:cNvSpPr/>
          <p:nvPr userDrawn="1"/>
        </p:nvSpPr>
        <p:spPr>
          <a:xfrm flipH="1">
            <a:off x="-2" y="169084"/>
            <a:ext cx="1905002" cy="1202864"/>
          </a:xfrm>
          <a:prstGeom prst="flowChartPunchedCar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396565A-839F-4899-967B-9A4D73637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468" y="457200"/>
            <a:ext cx="662737" cy="800447"/>
          </a:xfrm>
          <a:prstGeom prst="rect">
            <a:avLst/>
          </a:prstGeom>
        </p:spPr>
      </p:pic>
      <p:sp>
        <p:nvSpPr>
          <p:cNvPr id="18" name="Slide Number Placeholder 5">
            <a:extLst>
              <a:ext uri="{FF2B5EF4-FFF2-40B4-BE49-F238E27FC236}">
                <a16:creationId xmlns:a16="http://schemas.microsoft.com/office/drawing/2014/main" id="{76D4F8C5-3B3B-4257-AB8E-0EFD0CF9F65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32BD8CD8-845A-4E3B-80A6-4ECE75E349CA}" type="slidenum">
              <a:rPr lang="en-US" smtClean="0"/>
              <a:t>‹#›</a:t>
            </a:fld>
            <a:endParaRPr lang="en-US"/>
          </a:p>
        </p:txBody>
      </p:sp>
      <p:sp>
        <p:nvSpPr>
          <p:cNvPr id="19" name="Textdate">
            <a:extLst>
              <a:ext uri="{FF2B5EF4-FFF2-40B4-BE49-F238E27FC236}">
                <a16:creationId xmlns:a16="http://schemas.microsoft.com/office/drawing/2014/main" id="{0F5EE15B-2653-44D0-B534-D0A4F55ED01B}"/>
              </a:ext>
            </a:extLst>
          </p:cNvPr>
          <p:cNvSpPr txBox="1"/>
          <p:nvPr userDrawn="1"/>
        </p:nvSpPr>
        <p:spPr>
          <a:xfrm>
            <a:off x="361498" y="6400800"/>
            <a:ext cx="7166344" cy="24384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1000" b="0" i="0" u="none" strike="noStrike" kern="1200" baseline="0">
                <a:solidFill>
                  <a:schemeClr val="bg1"/>
                </a:solidFill>
                <a:latin typeface="Arial" panose="020B0604020202020204" pitchFamily="34" charset="0"/>
                <a:ea typeface="+mn-ea"/>
                <a:cs typeface="Arial" panose="020B0604020202020204" pitchFamily="34" charset="0"/>
              </a:rPr>
              <a:t>© 2025 USI Insurance Services. All rights reserved.</a:t>
            </a:r>
            <a:endParaRPr lang="en-US" sz="10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7940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FE88EBE-7F33-CEFA-4E12-47FF1541CBFF}"/>
              </a:ext>
            </a:extLst>
          </p:cNvPr>
          <p:cNvSpPr/>
          <p:nvPr userDrawn="1"/>
        </p:nvSpPr>
        <p:spPr>
          <a:xfrm>
            <a:off x="-16792" y="4336621"/>
            <a:ext cx="9168122" cy="2597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lose-up of white and yellow flowers&#10;&#10;AI-generated content may be incorrect.">
            <a:extLst>
              <a:ext uri="{FF2B5EF4-FFF2-40B4-BE49-F238E27FC236}">
                <a16:creationId xmlns:a16="http://schemas.microsoft.com/office/drawing/2014/main" id="{BAD910C5-06D2-4AF5-24CB-F2616A4E8A29}"/>
              </a:ext>
            </a:extLst>
          </p:cNvPr>
          <p:cNvPicPr/>
          <p:nvPr userDrawn="1"/>
        </p:nvPicPr>
        <p:blipFill>
          <a:blip r:embed="rId2">
            <a:alphaModFix amt="85000"/>
            <a:extLst>
              <a:ext uri="{28A0092B-C50C-407E-A947-70E740481C1C}">
                <a14:useLocalDpi xmlns:a14="http://schemas.microsoft.com/office/drawing/2010/main"/>
              </a:ext>
            </a:extLst>
          </a:blip>
          <a:stretch>
            <a:fillRect/>
          </a:stretch>
        </p:blipFill>
        <p:spPr>
          <a:xfrm>
            <a:off x="-2" y="-4022"/>
            <a:ext cx="3051050" cy="2295844"/>
          </a:xfrm>
          <a:prstGeom prst="rect">
            <a:avLst/>
          </a:prstGeom>
        </p:spPr>
      </p:pic>
      <p:pic>
        <p:nvPicPr>
          <p:cNvPr id="7" name="Picture 6" descr="A nest with eggs in it&#10;&#10;AI-generated content may be incorrect.">
            <a:extLst>
              <a:ext uri="{FF2B5EF4-FFF2-40B4-BE49-F238E27FC236}">
                <a16:creationId xmlns:a16="http://schemas.microsoft.com/office/drawing/2014/main" id="{72772BDE-B70B-EFA9-A927-4B162F0C6301}"/>
              </a:ext>
            </a:extLst>
          </p:cNvPr>
          <p:cNvPicPr/>
          <p:nvPr userDrawn="1"/>
        </p:nvPicPr>
        <p:blipFill>
          <a:blip r:embed="rId3">
            <a:alphaModFix amt="85000"/>
            <a:extLst>
              <a:ext uri="{28A0092B-C50C-407E-A947-70E740481C1C}">
                <a14:useLocalDpi xmlns:a14="http://schemas.microsoft.com/office/drawing/2010/main"/>
              </a:ext>
            </a:extLst>
          </a:blip>
          <a:stretch>
            <a:fillRect/>
          </a:stretch>
        </p:blipFill>
        <p:spPr>
          <a:xfrm>
            <a:off x="3051048" y="-1"/>
            <a:ext cx="3044952" cy="2295844"/>
          </a:xfrm>
          <a:prstGeom prst="rect">
            <a:avLst/>
          </a:prstGeom>
        </p:spPr>
      </p:pic>
      <p:pic>
        <p:nvPicPr>
          <p:cNvPr id="8" name="Picture 7" descr="A butterfly on a flower&#10;&#10;AI-generated content may be incorrect.">
            <a:extLst>
              <a:ext uri="{FF2B5EF4-FFF2-40B4-BE49-F238E27FC236}">
                <a16:creationId xmlns:a16="http://schemas.microsoft.com/office/drawing/2014/main" id="{A0FD0D5E-53A1-FDEF-5246-B9305AC5FD7E}"/>
              </a:ext>
            </a:extLst>
          </p:cNvPr>
          <p:cNvPicPr/>
          <p:nvPr userDrawn="1"/>
        </p:nvPicPr>
        <p:blipFill>
          <a:blip r:embed="rId4">
            <a:alphaModFix amt="85000"/>
            <a:extLst>
              <a:ext uri="{28A0092B-C50C-407E-A947-70E740481C1C}">
                <a14:useLocalDpi xmlns:a14="http://schemas.microsoft.com/office/drawing/2010/main"/>
              </a:ext>
            </a:extLst>
          </a:blip>
          <a:stretch>
            <a:fillRect/>
          </a:stretch>
        </p:blipFill>
        <p:spPr>
          <a:xfrm>
            <a:off x="6101652" y="0"/>
            <a:ext cx="3044952" cy="2295844"/>
          </a:xfrm>
          <a:prstGeom prst="rect">
            <a:avLst/>
          </a:prstGeom>
        </p:spPr>
      </p:pic>
      <p:pic>
        <p:nvPicPr>
          <p:cNvPr id="11" name="Picture 10" descr="A bee flying to a flower&#10;&#10;AI-generated content may be incorrect.">
            <a:extLst>
              <a:ext uri="{FF2B5EF4-FFF2-40B4-BE49-F238E27FC236}">
                <a16:creationId xmlns:a16="http://schemas.microsoft.com/office/drawing/2014/main" id="{E718A0A1-864D-1D44-300C-A15EB8A2C153}"/>
              </a:ext>
            </a:extLst>
          </p:cNvPr>
          <p:cNvPicPr/>
          <p:nvPr userDrawn="1"/>
        </p:nvPicPr>
        <p:blipFill>
          <a:blip r:embed="rId5">
            <a:alphaModFix amt="85000"/>
            <a:extLst>
              <a:ext uri="{28A0092B-C50C-407E-A947-70E740481C1C}">
                <a14:useLocalDpi xmlns:a14="http://schemas.microsoft.com/office/drawing/2010/main"/>
              </a:ext>
            </a:extLst>
          </a:blip>
          <a:stretch>
            <a:fillRect/>
          </a:stretch>
        </p:blipFill>
        <p:spPr>
          <a:xfrm>
            <a:off x="0" y="2286000"/>
            <a:ext cx="3044952" cy="2060464"/>
          </a:xfrm>
          <a:prstGeom prst="rect">
            <a:avLst/>
          </a:prstGeom>
        </p:spPr>
      </p:pic>
      <p:pic>
        <p:nvPicPr>
          <p:cNvPr id="12" name="Picture 11" descr="A dog and cat running in a field of flowers&#10;&#10;AI-generated content may be incorrect.">
            <a:extLst>
              <a:ext uri="{FF2B5EF4-FFF2-40B4-BE49-F238E27FC236}">
                <a16:creationId xmlns:a16="http://schemas.microsoft.com/office/drawing/2014/main" id="{D7F21317-FA00-FB5C-1D0E-28763135AB62}"/>
              </a:ext>
            </a:extLst>
          </p:cNvPr>
          <p:cNvPicPr/>
          <p:nvPr userDrawn="1"/>
        </p:nvPicPr>
        <p:blipFill>
          <a:blip r:embed="rId6">
            <a:alphaModFix amt="85000"/>
            <a:extLst>
              <a:ext uri="{28A0092B-C50C-407E-A947-70E740481C1C}">
                <a14:useLocalDpi xmlns:a14="http://schemas.microsoft.com/office/drawing/2010/main"/>
              </a:ext>
            </a:extLst>
          </a:blip>
          <a:stretch>
            <a:fillRect/>
          </a:stretch>
        </p:blipFill>
        <p:spPr>
          <a:xfrm>
            <a:off x="3048000" y="2286000"/>
            <a:ext cx="3044952" cy="2060464"/>
          </a:xfrm>
          <a:prstGeom prst="rect">
            <a:avLst/>
          </a:prstGeom>
        </p:spPr>
      </p:pic>
      <p:pic>
        <p:nvPicPr>
          <p:cNvPr id="20" name="Picture 19" descr="A close up of a plant&#10;&#10;AI-generated content may be incorrect.">
            <a:extLst>
              <a:ext uri="{FF2B5EF4-FFF2-40B4-BE49-F238E27FC236}">
                <a16:creationId xmlns:a16="http://schemas.microsoft.com/office/drawing/2014/main" id="{2027E123-507D-C3FB-07C7-DF6EB6BF2505}"/>
              </a:ext>
            </a:extLst>
          </p:cNvPr>
          <p:cNvPicPr/>
          <p:nvPr userDrawn="1"/>
        </p:nvPicPr>
        <p:blipFill>
          <a:blip r:embed="rId7">
            <a:alphaModFix amt="85000"/>
            <a:extLst>
              <a:ext uri="{28A0092B-C50C-407E-A947-70E740481C1C}">
                <a14:useLocalDpi xmlns:a14="http://schemas.microsoft.com/office/drawing/2010/main"/>
              </a:ext>
            </a:extLst>
          </a:blip>
          <a:stretch>
            <a:fillRect/>
          </a:stretch>
        </p:blipFill>
        <p:spPr>
          <a:xfrm>
            <a:off x="6090766" y="2286000"/>
            <a:ext cx="3044952" cy="2060464"/>
          </a:xfrm>
          <a:prstGeom prst="rect">
            <a:avLst/>
          </a:prstGeom>
        </p:spPr>
      </p:pic>
      <p:grpSp>
        <p:nvGrpSpPr>
          <p:cNvPr id="4" name="Group 3">
            <a:extLst>
              <a:ext uri="{FF2B5EF4-FFF2-40B4-BE49-F238E27FC236}">
                <a16:creationId xmlns:a16="http://schemas.microsoft.com/office/drawing/2014/main" id="{7CA8E672-0B86-5909-F3D9-757AAF208359}"/>
              </a:ext>
            </a:extLst>
          </p:cNvPr>
          <p:cNvGrpSpPr/>
          <p:nvPr userDrawn="1"/>
        </p:nvGrpSpPr>
        <p:grpSpPr>
          <a:xfrm>
            <a:off x="-16792" y="-970597"/>
            <a:ext cx="1776536" cy="8799194"/>
            <a:chOff x="-27678" y="1"/>
            <a:chExt cx="1854170" cy="11575343"/>
          </a:xfrm>
        </p:grpSpPr>
        <p:grpSp>
          <p:nvGrpSpPr>
            <p:cNvPr id="5" name="Group 4">
              <a:extLst>
                <a:ext uri="{FF2B5EF4-FFF2-40B4-BE49-F238E27FC236}">
                  <a16:creationId xmlns:a16="http://schemas.microsoft.com/office/drawing/2014/main" id="{80D90640-15F1-3863-9778-4509673918BF}"/>
                </a:ext>
              </a:extLst>
            </p:cNvPr>
            <p:cNvGrpSpPr/>
            <p:nvPr userDrawn="1"/>
          </p:nvGrpSpPr>
          <p:grpSpPr>
            <a:xfrm>
              <a:off x="-27678" y="1"/>
              <a:ext cx="1854170" cy="11575343"/>
              <a:chOff x="-27678" y="1"/>
              <a:chExt cx="1854170" cy="11575343"/>
            </a:xfrm>
          </p:grpSpPr>
          <p:grpSp>
            <p:nvGrpSpPr>
              <p:cNvPr id="9" name="Group 8">
                <a:extLst>
                  <a:ext uri="{FF2B5EF4-FFF2-40B4-BE49-F238E27FC236}">
                    <a16:creationId xmlns:a16="http://schemas.microsoft.com/office/drawing/2014/main" id="{69125FF4-9C91-57BF-866B-E0E6D2CB8552}"/>
                  </a:ext>
                </a:extLst>
              </p:cNvPr>
              <p:cNvGrpSpPr/>
              <p:nvPr userDrawn="1"/>
            </p:nvGrpSpPr>
            <p:grpSpPr>
              <a:xfrm>
                <a:off x="-27678" y="1"/>
                <a:ext cx="1854170" cy="11575343"/>
                <a:chOff x="-27678" y="1"/>
                <a:chExt cx="1854170" cy="11575343"/>
              </a:xfrm>
            </p:grpSpPr>
            <p:grpSp>
              <p:nvGrpSpPr>
                <p:cNvPr id="13" name="Group 12">
                  <a:extLst>
                    <a:ext uri="{FF2B5EF4-FFF2-40B4-BE49-F238E27FC236}">
                      <a16:creationId xmlns:a16="http://schemas.microsoft.com/office/drawing/2014/main" id="{2AC8F3CF-4EEB-D7D8-B903-A2366BF49AEA}"/>
                    </a:ext>
                  </a:extLst>
                </p:cNvPr>
                <p:cNvGrpSpPr/>
                <p:nvPr userDrawn="1"/>
              </p:nvGrpSpPr>
              <p:grpSpPr>
                <a:xfrm>
                  <a:off x="-27678" y="1"/>
                  <a:ext cx="1854170" cy="11575343"/>
                  <a:chOff x="17138" y="-180307"/>
                  <a:chExt cx="1854571" cy="11575590"/>
                </a:xfrm>
              </p:grpSpPr>
              <p:sp>
                <p:nvSpPr>
                  <p:cNvPr id="15" name="Isosceles Triangle 14">
                    <a:extLst>
                      <a:ext uri="{FF2B5EF4-FFF2-40B4-BE49-F238E27FC236}">
                        <a16:creationId xmlns:a16="http://schemas.microsoft.com/office/drawing/2014/main" id="{D940CBAA-D5FC-0645-9468-03FD81E4A77E}"/>
                      </a:ext>
                    </a:extLst>
                  </p:cNvPr>
                  <p:cNvSpPr/>
                  <p:nvPr userDrawn="1"/>
                </p:nvSpPr>
                <p:spPr>
                  <a:xfrm rot="5400000">
                    <a:off x="-1277444" y="1124430"/>
                    <a:ext cx="4453889" cy="1844416"/>
                  </a:xfrm>
                  <a:prstGeom prst="triangle">
                    <a:avLst>
                      <a:gd name="adj" fmla="val 50306"/>
                    </a:avLst>
                  </a:prstGeom>
                  <a:solidFill>
                    <a:schemeClr val="accent3">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Isosceles Triangle 15">
                    <a:extLst>
                      <a:ext uri="{FF2B5EF4-FFF2-40B4-BE49-F238E27FC236}">
                        <a16:creationId xmlns:a16="http://schemas.microsoft.com/office/drawing/2014/main" id="{523754F1-9405-8815-42AA-F3DE4CC6D05B}"/>
                      </a:ext>
                    </a:extLst>
                  </p:cNvPr>
                  <p:cNvSpPr/>
                  <p:nvPr userDrawn="1"/>
                </p:nvSpPr>
                <p:spPr>
                  <a:xfrm rot="5400000">
                    <a:off x="-1287280" y="5861344"/>
                    <a:ext cx="4453255" cy="1844419"/>
                  </a:xfrm>
                  <a:prstGeom prst="triangle">
                    <a:avLst>
                      <a:gd name="adj" fmla="val 50306"/>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Isosceles Triangle 16">
                    <a:extLst>
                      <a:ext uri="{FF2B5EF4-FFF2-40B4-BE49-F238E27FC236}">
                        <a16:creationId xmlns:a16="http://schemas.microsoft.com/office/drawing/2014/main" id="{F996DA89-6A24-8423-37D9-468C09552550}"/>
                      </a:ext>
                    </a:extLst>
                  </p:cNvPr>
                  <p:cNvSpPr/>
                  <p:nvPr userDrawn="1"/>
                </p:nvSpPr>
                <p:spPr>
                  <a:xfrm rot="5400000">
                    <a:off x="-1283771" y="8242937"/>
                    <a:ext cx="4453255" cy="1851438"/>
                  </a:xfrm>
                  <a:prstGeom prst="triangle">
                    <a:avLst>
                      <a:gd name="adj" fmla="val 50306"/>
                    </a:avLst>
                  </a:prstGeom>
                  <a:solidFill>
                    <a:srgbClr val="C6D7B9">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8" name="Graphic 34" descr="Stethoscope outline">
                    <a:extLst>
                      <a:ext uri="{FF2B5EF4-FFF2-40B4-BE49-F238E27FC236}">
                        <a16:creationId xmlns:a16="http://schemas.microsoft.com/office/drawing/2014/main" id="{FEF99CE6-9741-9BC4-DD14-2584C7F3271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54093" y="1561361"/>
                    <a:ext cx="914400" cy="1108338"/>
                  </a:xfrm>
                  <a:prstGeom prst="rect">
                    <a:avLst/>
                  </a:prstGeom>
                </p:spPr>
              </p:pic>
              <p:pic>
                <p:nvPicPr>
                  <p:cNvPr id="19" name="Graphic 36" descr="Care outline">
                    <a:extLst>
                      <a:ext uri="{FF2B5EF4-FFF2-40B4-BE49-F238E27FC236}">
                        <a16:creationId xmlns:a16="http://schemas.microsoft.com/office/drawing/2014/main" id="{6CEBD20A-8A65-0B00-0786-F27CAEE12B1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54114" y="8570996"/>
                    <a:ext cx="914400" cy="1146466"/>
                  </a:xfrm>
                  <a:prstGeom prst="rect">
                    <a:avLst/>
                  </a:prstGeom>
                </p:spPr>
              </p:pic>
            </p:grpSp>
            <p:sp>
              <p:nvSpPr>
                <p:cNvPr id="14" name="Isosceles Triangle 13">
                  <a:extLst>
                    <a:ext uri="{FF2B5EF4-FFF2-40B4-BE49-F238E27FC236}">
                      <a16:creationId xmlns:a16="http://schemas.microsoft.com/office/drawing/2014/main" id="{8B608C3B-F0D0-FE11-DF45-7C71C65A84A3}"/>
                    </a:ext>
                  </a:extLst>
                </p:cNvPr>
                <p:cNvSpPr/>
                <p:nvPr userDrawn="1"/>
              </p:nvSpPr>
              <p:spPr>
                <a:xfrm rot="5400000">
                  <a:off x="-1329745" y="3766691"/>
                  <a:ext cx="4453160" cy="1844019"/>
                </a:xfrm>
                <a:prstGeom prst="triangle">
                  <a:avLst>
                    <a:gd name="adj" fmla="val 50306"/>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0" name="Graphic 45" descr="Dental Care outline">
                <a:extLst>
                  <a:ext uri="{FF2B5EF4-FFF2-40B4-BE49-F238E27FC236}">
                    <a16:creationId xmlns:a16="http://schemas.microsoft.com/office/drawing/2014/main" id="{315D6D42-673B-4C6A-ACC9-55E16555571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03412" y="4126769"/>
                <a:ext cx="914400" cy="1090692"/>
              </a:xfrm>
              <a:prstGeom prst="rect">
                <a:avLst/>
              </a:prstGeom>
            </p:spPr>
          </p:pic>
        </p:grpSp>
        <p:pic>
          <p:nvPicPr>
            <p:cNvPr id="6" name="Graphic 49" descr="Users outline">
              <a:extLst>
                <a:ext uri="{FF2B5EF4-FFF2-40B4-BE49-F238E27FC236}">
                  <a16:creationId xmlns:a16="http://schemas.microsoft.com/office/drawing/2014/main" id="{637264BC-D0FF-C2D3-3B82-3C9E668A90F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16859" y="6501321"/>
              <a:ext cx="914400" cy="1090692"/>
            </a:xfrm>
            <a:prstGeom prst="rect">
              <a:avLst/>
            </a:prstGeom>
          </p:spPr>
        </p:pic>
      </p:grpSp>
    </p:spTree>
    <p:extLst>
      <p:ext uri="{BB962C8B-B14F-4D97-AF65-F5344CB8AC3E}">
        <p14:creationId xmlns:p14="http://schemas.microsoft.com/office/powerpoint/2010/main" val="308051541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sp>
        <p:nvSpPr>
          <p:cNvPr id="11" name="Isosceles Triangle 10"/>
          <p:cNvSpPr/>
          <p:nvPr userDrawn="1"/>
        </p:nvSpPr>
        <p:spPr>
          <a:xfrm flipH="1" flipV="1">
            <a:off x="5334001" y="-1"/>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userDrawn="1"/>
        </p:nvSpPr>
        <p:spPr>
          <a:xfrm flipH="1" flipV="1">
            <a:off x="5276848" y="1081769"/>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p:cNvSpPr/>
          <p:nvPr userDrawn="1"/>
        </p:nvSpPr>
        <p:spPr>
          <a:xfrm flipH="1" flipV="1">
            <a:off x="7677150" y="1167062"/>
            <a:ext cx="146685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9"/>
          <p:cNvSpPr/>
          <p:nvPr userDrawn="1"/>
        </p:nvSpPr>
        <p:spPr>
          <a:xfrm>
            <a:off x="76200" y="1143000"/>
            <a:ext cx="533400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A05A72-339D-4877-999B-166AFB53BC23}"/>
              </a:ext>
            </a:extLst>
          </p:cNvPr>
          <p:cNvSpPr/>
          <p:nvPr userDrawn="1"/>
        </p:nvSpPr>
        <p:spPr>
          <a:xfrm>
            <a:off x="-2" y="1371948"/>
            <a:ext cx="9144002" cy="5486052"/>
          </a:xfrm>
          <a:prstGeom prst="rect">
            <a:avLst/>
          </a:prstGeom>
          <a:solidFill>
            <a:srgbClr val="B71C5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Flowchart: Card 19">
            <a:extLst>
              <a:ext uri="{FF2B5EF4-FFF2-40B4-BE49-F238E27FC236}">
                <a16:creationId xmlns:a16="http://schemas.microsoft.com/office/drawing/2014/main" id="{61CB06F6-6D99-452C-B06A-CADEF425D3AE}"/>
              </a:ext>
            </a:extLst>
          </p:cNvPr>
          <p:cNvSpPr/>
          <p:nvPr userDrawn="1"/>
        </p:nvSpPr>
        <p:spPr>
          <a:xfrm flipH="1">
            <a:off x="-2" y="256507"/>
            <a:ext cx="1905002" cy="1115441"/>
          </a:xfrm>
          <a:prstGeom prst="flowChartPunchedCar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274638"/>
            <a:ext cx="6477000" cy="868362"/>
          </a:xfrm>
        </p:spPr>
        <p:txBody>
          <a:bodyPr>
            <a:normAutofit/>
          </a:bodyPr>
          <a:lstStyle>
            <a:lvl1pPr algn="r">
              <a:defRPr sz="2800" b="1">
                <a:solidFill>
                  <a:schemeClr val="accent2"/>
                </a:solidFill>
              </a:defRPr>
            </a:lvl1pPr>
          </a:lstStyle>
          <a:p>
            <a:endParaRPr lang="en-US"/>
          </a:p>
        </p:txBody>
      </p:sp>
      <p:sp>
        <p:nvSpPr>
          <p:cNvPr id="8" name="Rectangle 20"/>
          <p:cNvSpPr/>
          <p:nvPr userDrawn="1"/>
        </p:nvSpPr>
        <p:spPr>
          <a:xfrm>
            <a:off x="0" y="0"/>
            <a:ext cx="4114800" cy="1028700"/>
          </a:xfrm>
          <a:custGeom>
            <a:avLst/>
            <a:gdLst/>
            <a:ahLst/>
            <a:cxnLst/>
            <a:rect l="l" t="t" r="r" b="b"/>
            <a:pathLst>
              <a:path w="4114800" h="1028700">
                <a:moveTo>
                  <a:pt x="0" y="0"/>
                </a:moveTo>
                <a:lnTo>
                  <a:pt x="3597053" y="0"/>
                </a:lnTo>
                <a:lnTo>
                  <a:pt x="4114800" y="1012600"/>
                </a:lnTo>
                <a:lnTo>
                  <a:pt x="4114800" y="1028700"/>
                </a:lnTo>
                <a:lnTo>
                  <a:pt x="0" y="1028700"/>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76D4F8C5-3B3B-4257-AB8E-0EFD0CF9F65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32BD8CD8-845A-4E3B-80A6-4ECE75E349CA}" type="slidenum">
              <a:rPr lang="en-US" smtClean="0"/>
              <a:t>‹#›</a:t>
            </a:fld>
            <a:endParaRPr lang="en-US"/>
          </a:p>
        </p:txBody>
      </p:sp>
      <p:sp>
        <p:nvSpPr>
          <p:cNvPr id="19" name="Textdate">
            <a:extLst>
              <a:ext uri="{FF2B5EF4-FFF2-40B4-BE49-F238E27FC236}">
                <a16:creationId xmlns:a16="http://schemas.microsoft.com/office/drawing/2014/main" id="{0F5EE15B-2653-44D0-B534-D0A4F55ED01B}"/>
              </a:ext>
            </a:extLst>
          </p:cNvPr>
          <p:cNvSpPr txBox="1"/>
          <p:nvPr userDrawn="1"/>
        </p:nvSpPr>
        <p:spPr>
          <a:xfrm>
            <a:off x="361498" y="6400800"/>
            <a:ext cx="7166344" cy="24384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1000" b="0" i="0" u="none" strike="noStrike" kern="1200" baseline="0">
                <a:solidFill>
                  <a:schemeClr val="bg1"/>
                </a:solidFill>
                <a:latin typeface="Arial" panose="020B0604020202020204" pitchFamily="34" charset="0"/>
                <a:ea typeface="+mn-ea"/>
                <a:cs typeface="Arial" panose="020B0604020202020204" pitchFamily="34" charset="0"/>
              </a:rPr>
              <a:t>© 2025 USI Insurance Services. All rights reserved.</a:t>
            </a:r>
            <a:endParaRPr lang="en-US" sz="1000" b="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3FD63A23-E697-4496-B310-4E2C81279F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26" y="434612"/>
            <a:ext cx="663618" cy="792208"/>
          </a:xfrm>
          <a:prstGeom prst="rect">
            <a:avLst/>
          </a:prstGeom>
        </p:spPr>
      </p:pic>
    </p:spTree>
    <p:extLst>
      <p:ext uri="{BB962C8B-B14F-4D97-AF65-F5344CB8AC3E}">
        <p14:creationId xmlns:p14="http://schemas.microsoft.com/office/powerpoint/2010/main" val="3286809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ntal">
    <p:spTree>
      <p:nvGrpSpPr>
        <p:cNvPr id="1" name=""/>
        <p:cNvGrpSpPr/>
        <p:nvPr/>
      </p:nvGrpSpPr>
      <p:grpSpPr>
        <a:xfrm>
          <a:off x="0" y="0"/>
          <a:ext cx="0" cy="0"/>
          <a:chOff x="0" y="0"/>
          <a:chExt cx="0" cy="0"/>
        </a:xfrm>
      </p:grpSpPr>
      <p:sp>
        <p:nvSpPr>
          <p:cNvPr id="11" name="Isosceles Triangle 10"/>
          <p:cNvSpPr/>
          <p:nvPr userDrawn="1"/>
        </p:nvSpPr>
        <p:spPr>
          <a:xfrm flipH="1" flipV="1">
            <a:off x="5334001" y="-1"/>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userDrawn="1"/>
        </p:nvSpPr>
        <p:spPr>
          <a:xfrm flipH="1" flipV="1">
            <a:off x="5276848" y="1081769"/>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p:cNvSpPr/>
          <p:nvPr userDrawn="1"/>
        </p:nvSpPr>
        <p:spPr>
          <a:xfrm flipH="1" flipV="1">
            <a:off x="7677150" y="1167062"/>
            <a:ext cx="146685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9"/>
          <p:cNvSpPr/>
          <p:nvPr userDrawn="1"/>
        </p:nvSpPr>
        <p:spPr>
          <a:xfrm>
            <a:off x="76200" y="1143000"/>
            <a:ext cx="533400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A05A72-339D-4877-999B-166AFB53BC23}"/>
              </a:ext>
            </a:extLst>
          </p:cNvPr>
          <p:cNvSpPr/>
          <p:nvPr userDrawn="1"/>
        </p:nvSpPr>
        <p:spPr>
          <a:xfrm>
            <a:off x="-2" y="1371948"/>
            <a:ext cx="9144002" cy="548605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Flowchart: Card 19">
            <a:extLst>
              <a:ext uri="{FF2B5EF4-FFF2-40B4-BE49-F238E27FC236}">
                <a16:creationId xmlns:a16="http://schemas.microsoft.com/office/drawing/2014/main" id="{61CB06F6-6D99-452C-B06A-CADEF425D3AE}"/>
              </a:ext>
            </a:extLst>
          </p:cNvPr>
          <p:cNvSpPr/>
          <p:nvPr userDrawn="1"/>
        </p:nvSpPr>
        <p:spPr>
          <a:xfrm flipH="1">
            <a:off x="-2" y="256507"/>
            <a:ext cx="1905002" cy="1115441"/>
          </a:xfrm>
          <a:prstGeom prst="flowChartPunchedCar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274638"/>
            <a:ext cx="6477000" cy="868362"/>
          </a:xfrm>
        </p:spPr>
        <p:txBody>
          <a:bodyPr>
            <a:normAutofit/>
          </a:bodyPr>
          <a:lstStyle>
            <a:lvl1pPr algn="r">
              <a:defRPr sz="2800" b="1">
                <a:solidFill>
                  <a:schemeClr val="accent2"/>
                </a:solidFill>
              </a:defRPr>
            </a:lvl1pPr>
          </a:lstStyle>
          <a:p>
            <a:endParaRPr lang="en-US"/>
          </a:p>
        </p:txBody>
      </p:sp>
      <p:sp>
        <p:nvSpPr>
          <p:cNvPr id="8" name="Rectangle 20"/>
          <p:cNvSpPr/>
          <p:nvPr userDrawn="1"/>
        </p:nvSpPr>
        <p:spPr>
          <a:xfrm>
            <a:off x="0" y="0"/>
            <a:ext cx="4114800" cy="1028700"/>
          </a:xfrm>
          <a:custGeom>
            <a:avLst/>
            <a:gdLst/>
            <a:ahLst/>
            <a:cxnLst/>
            <a:rect l="l" t="t" r="r" b="b"/>
            <a:pathLst>
              <a:path w="4114800" h="1028700">
                <a:moveTo>
                  <a:pt x="0" y="0"/>
                </a:moveTo>
                <a:lnTo>
                  <a:pt x="3597053" y="0"/>
                </a:lnTo>
                <a:lnTo>
                  <a:pt x="4114800" y="1012600"/>
                </a:lnTo>
                <a:lnTo>
                  <a:pt x="4114800" y="1028700"/>
                </a:lnTo>
                <a:lnTo>
                  <a:pt x="0" y="1028700"/>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76D4F8C5-3B3B-4257-AB8E-0EFD0CF9F65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32BD8CD8-845A-4E3B-80A6-4ECE75E349CA}" type="slidenum">
              <a:rPr lang="en-US" smtClean="0"/>
              <a:t>‹#›</a:t>
            </a:fld>
            <a:endParaRPr lang="en-US"/>
          </a:p>
        </p:txBody>
      </p:sp>
      <p:sp>
        <p:nvSpPr>
          <p:cNvPr id="19" name="Textdate">
            <a:extLst>
              <a:ext uri="{FF2B5EF4-FFF2-40B4-BE49-F238E27FC236}">
                <a16:creationId xmlns:a16="http://schemas.microsoft.com/office/drawing/2014/main" id="{0F5EE15B-2653-44D0-B534-D0A4F55ED01B}"/>
              </a:ext>
            </a:extLst>
          </p:cNvPr>
          <p:cNvSpPr txBox="1"/>
          <p:nvPr userDrawn="1"/>
        </p:nvSpPr>
        <p:spPr>
          <a:xfrm>
            <a:off x="361498" y="6400800"/>
            <a:ext cx="7166344" cy="24384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1000" b="0" i="0" u="none" strike="noStrike" kern="1200" baseline="0">
                <a:solidFill>
                  <a:schemeClr val="bg1"/>
                </a:solidFill>
                <a:latin typeface="Arial" panose="020B0604020202020204" pitchFamily="34" charset="0"/>
                <a:ea typeface="+mn-ea"/>
                <a:cs typeface="Arial" panose="020B0604020202020204" pitchFamily="34" charset="0"/>
              </a:rPr>
              <a:t>© 2025 USI Insurance Services. All rights reserved.</a:t>
            </a:r>
            <a:endParaRPr lang="en-US" sz="1000" b="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8AF21A8-6915-4207-B4BB-13D89318A7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879" y="451487"/>
            <a:ext cx="888819" cy="792208"/>
          </a:xfrm>
          <a:prstGeom prst="rect">
            <a:avLst/>
          </a:prstGeom>
        </p:spPr>
      </p:pic>
    </p:spTree>
    <p:extLst>
      <p:ext uri="{BB962C8B-B14F-4D97-AF65-F5344CB8AC3E}">
        <p14:creationId xmlns:p14="http://schemas.microsoft.com/office/powerpoint/2010/main" val="2667412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sability">
    <p:spTree>
      <p:nvGrpSpPr>
        <p:cNvPr id="1" name=""/>
        <p:cNvGrpSpPr/>
        <p:nvPr/>
      </p:nvGrpSpPr>
      <p:grpSpPr>
        <a:xfrm>
          <a:off x="0" y="0"/>
          <a:ext cx="0" cy="0"/>
          <a:chOff x="0" y="0"/>
          <a:chExt cx="0" cy="0"/>
        </a:xfrm>
      </p:grpSpPr>
      <p:sp>
        <p:nvSpPr>
          <p:cNvPr id="11" name="Isosceles Triangle 10"/>
          <p:cNvSpPr/>
          <p:nvPr userDrawn="1"/>
        </p:nvSpPr>
        <p:spPr>
          <a:xfrm flipH="1" flipV="1">
            <a:off x="5334001" y="-1"/>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userDrawn="1"/>
        </p:nvSpPr>
        <p:spPr>
          <a:xfrm flipH="1" flipV="1">
            <a:off x="5276848" y="1081769"/>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p:cNvSpPr/>
          <p:nvPr userDrawn="1"/>
        </p:nvSpPr>
        <p:spPr>
          <a:xfrm flipH="1" flipV="1">
            <a:off x="7677150" y="1167062"/>
            <a:ext cx="146685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9"/>
          <p:cNvSpPr/>
          <p:nvPr userDrawn="1"/>
        </p:nvSpPr>
        <p:spPr>
          <a:xfrm>
            <a:off x="76200" y="1143000"/>
            <a:ext cx="533400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A05A72-339D-4877-999B-166AFB53BC23}"/>
              </a:ext>
            </a:extLst>
          </p:cNvPr>
          <p:cNvSpPr/>
          <p:nvPr userDrawn="1"/>
        </p:nvSpPr>
        <p:spPr>
          <a:xfrm>
            <a:off x="-2" y="1371948"/>
            <a:ext cx="9144002" cy="54860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Flowchart: Card 19">
            <a:extLst>
              <a:ext uri="{FF2B5EF4-FFF2-40B4-BE49-F238E27FC236}">
                <a16:creationId xmlns:a16="http://schemas.microsoft.com/office/drawing/2014/main" id="{61CB06F6-6D99-452C-B06A-CADEF425D3AE}"/>
              </a:ext>
            </a:extLst>
          </p:cNvPr>
          <p:cNvSpPr/>
          <p:nvPr userDrawn="1"/>
        </p:nvSpPr>
        <p:spPr>
          <a:xfrm flipH="1">
            <a:off x="-2" y="256507"/>
            <a:ext cx="1905002" cy="1115441"/>
          </a:xfrm>
          <a:prstGeom prst="flowChartPunchedCar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274638"/>
            <a:ext cx="6477000" cy="868362"/>
          </a:xfrm>
        </p:spPr>
        <p:txBody>
          <a:bodyPr>
            <a:normAutofit/>
          </a:bodyPr>
          <a:lstStyle>
            <a:lvl1pPr algn="r">
              <a:defRPr sz="2800" b="1">
                <a:solidFill>
                  <a:schemeClr val="accent2"/>
                </a:solidFill>
              </a:defRPr>
            </a:lvl1pPr>
          </a:lstStyle>
          <a:p>
            <a:endParaRPr lang="en-US"/>
          </a:p>
        </p:txBody>
      </p:sp>
      <p:sp>
        <p:nvSpPr>
          <p:cNvPr id="8" name="Rectangle 20"/>
          <p:cNvSpPr/>
          <p:nvPr userDrawn="1"/>
        </p:nvSpPr>
        <p:spPr>
          <a:xfrm>
            <a:off x="0" y="0"/>
            <a:ext cx="4114800" cy="1028700"/>
          </a:xfrm>
          <a:custGeom>
            <a:avLst/>
            <a:gdLst/>
            <a:ahLst/>
            <a:cxnLst/>
            <a:rect l="l" t="t" r="r" b="b"/>
            <a:pathLst>
              <a:path w="4114800" h="1028700">
                <a:moveTo>
                  <a:pt x="0" y="0"/>
                </a:moveTo>
                <a:lnTo>
                  <a:pt x="3597053" y="0"/>
                </a:lnTo>
                <a:lnTo>
                  <a:pt x="4114800" y="1012600"/>
                </a:lnTo>
                <a:lnTo>
                  <a:pt x="4114800" y="1028700"/>
                </a:lnTo>
                <a:lnTo>
                  <a:pt x="0" y="1028700"/>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76D4F8C5-3B3B-4257-AB8E-0EFD0CF9F65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32BD8CD8-845A-4E3B-80A6-4ECE75E349CA}" type="slidenum">
              <a:rPr lang="en-US" smtClean="0"/>
              <a:t>‹#›</a:t>
            </a:fld>
            <a:endParaRPr lang="en-US"/>
          </a:p>
        </p:txBody>
      </p:sp>
      <p:sp>
        <p:nvSpPr>
          <p:cNvPr id="19" name="Textdate">
            <a:extLst>
              <a:ext uri="{FF2B5EF4-FFF2-40B4-BE49-F238E27FC236}">
                <a16:creationId xmlns:a16="http://schemas.microsoft.com/office/drawing/2014/main" id="{0F5EE15B-2653-44D0-B534-D0A4F55ED01B}"/>
              </a:ext>
            </a:extLst>
          </p:cNvPr>
          <p:cNvSpPr txBox="1"/>
          <p:nvPr userDrawn="1"/>
        </p:nvSpPr>
        <p:spPr>
          <a:xfrm>
            <a:off x="361498" y="6400800"/>
            <a:ext cx="7166344" cy="24384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1000" b="0" i="0" u="none" strike="noStrike" kern="1200" baseline="0">
                <a:solidFill>
                  <a:schemeClr val="bg1"/>
                </a:solidFill>
                <a:latin typeface="Arial" panose="020B0604020202020204" pitchFamily="34" charset="0"/>
                <a:ea typeface="+mn-ea"/>
                <a:cs typeface="Arial" panose="020B0604020202020204" pitchFamily="34" charset="0"/>
              </a:rPr>
              <a:t>© 2025 USI Insurance Services. All rights reserved.</a:t>
            </a:r>
            <a:endParaRPr lang="en-US" sz="1000" b="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910470F-F161-4AE3-9F2F-1CD1AE9252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850" y="514350"/>
            <a:ext cx="560948" cy="674605"/>
          </a:xfrm>
          <a:prstGeom prst="rect">
            <a:avLst/>
          </a:prstGeom>
        </p:spPr>
      </p:pic>
    </p:spTree>
    <p:extLst>
      <p:ext uri="{BB962C8B-B14F-4D97-AF65-F5344CB8AC3E}">
        <p14:creationId xmlns:p14="http://schemas.microsoft.com/office/powerpoint/2010/main" val="290892582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fe">
    <p:spTree>
      <p:nvGrpSpPr>
        <p:cNvPr id="1" name=""/>
        <p:cNvGrpSpPr/>
        <p:nvPr/>
      </p:nvGrpSpPr>
      <p:grpSpPr>
        <a:xfrm>
          <a:off x="0" y="0"/>
          <a:ext cx="0" cy="0"/>
          <a:chOff x="0" y="0"/>
          <a:chExt cx="0" cy="0"/>
        </a:xfrm>
      </p:grpSpPr>
      <p:sp>
        <p:nvSpPr>
          <p:cNvPr id="11" name="Isosceles Triangle 10"/>
          <p:cNvSpPr/>
          <p:nvPr userDrawn="1"/>
        </p:nvSpPr>
        <p:spPr>
          <a:xfrm flipH="1" flipV="1">
            <a:off x="5334001" y="-1"/>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userDrawn="1"/>
        </p:nvSpPr>
        <p:spPr>
          <a:xfrm flipH="1" flipV="1">
            <a:off x="5276848" y="1081769"/>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p:cNvSpPr/>
          <p:nvPr userDrawn="1"/>
        </p:nvSpPr>
        <p:spPr>
          <a:xfrm flipH="1" flipV="1">
            <a:off x="7677150" y="1167062"/>
            <a:ext cx="146685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9"/>
          <p:cNvSpPr/>
          <p:nvPr userDrawn="1"/>
        </p:nvSpPr>
        <p:spPr>
          <a:xfrm>
            <a:off x="76200" y="1143000"/>
            <a:ext cx="533400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A05A72-339D-4877-999B-166AFB53BC23}"/>
              </a:ext>
            </a:extLst>
          </p:cNvPr>
          <p:cNvSpPr/>
          <p:nvPr userDrawn="1"/>
        </p:nvSpPr>
        <p:spPr>
          <a:xfrm>
            <a:off x="-2" y="1371948"/>
            <a:ext cx="9144002" cy="54860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Flowchart: Card 19">
            <a:extLst>
              <a:ext uri="{FF2B5EF4-FFF2-40B4-BE49-F238E27FC236}">
                <a16:creationId xmlns:a16="http://schemas.microsoft.com/office/drawing/2014/main" id="{61CB06F6-6D99-452C-B06A-CADEF425D3AE}"/>
              </a:ext>
            </a:extLst>
          </p:cNvPr>
          <p:cNvSpPr/>
          <p:nvPr userDrawn="1"/>
        </p:nvSpPr>
        <p:spPr>
          <a:xfrm flipH="1">
            <a:off x="-2" y="256507"/>
            <a:ext cx="1905002" cy="1115441"/>
          </a:xfrm>
          <a:prstGeom prst="flowChartPunchedCar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274638"/>
            <a:ext cx="6477000" cy="868362"/>
          </a:xfrm>
        </p:spPr>
        <p:txBody>
          <a:bodyPr>
            <a:normAutofit/>
          </a:bodyPr>
          <a:lstStyle>
            <a:lvl1pPr algn="r">
              <a:defRPr sz="2800" b="1">
                <a:solidFill>
                  <a:schemeClr val="accent2"/>
                </a:solidFill>
              </a:defRPr>
            </a:lvl1pPr>
          </a:lstStyle>
          <a:p>
            <a:endParaRPr lang="en-US"/>
          </a:p>
        </p:txBody>
      </p:sp>
      <p:sp>
        <p:nvSpPr>
          <p:cNvPr id="8" name="Rectangle 20"/>
          <p:cNvSpPr/>
          <p:nvPr userDrawn="1"/>
        </p:nvSpPr>
        <p:spPr>
          <a:xfrm>
            <a:off x="0" y="0"/>
            <a:ext cx="4114800" cy="1028700"/>
          </a:xfrm>
          <a:custGeom>
            <a:avLst/>
            <a:gdLst/>
            <a:ahLst/>
            <a:cxnLst/>
            <a:rect l="l" t="t" r="r" b="b"/>
            <a:pathLst>
              <a:path w="4114800" h="1028700">
                <a:moveTo>
                  <a:pt x="0" y="0"/>
                </a:moveTo>
                <a:lnTo>
                  <a:pt x="3597053" y="0"/>
                </a:lnTo>
                <a:lnTo>
                  <a:pt x="4114800" y="1012600"/>
                </a:lnTo>
                <a:lnTo>
                  <a:pt x="4114800" y="1028700"/>
                </a:lnTo>
                <a:lnTo>
                  <a:pt x="0" y="1028700"/>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76D4F8C5-3B3B-4257-AB8E-0EFD0CF9F65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32BD8CD8-845A-4E3B-80A6-4ECE75E349CA}" type="slidenum">
              <a:rPr lang="en-US" smtClean="0"/>
              <a:t>‹#›</a:t>
            </a:fld>
            <a:endParaRPr lang="en-US"/>
          </a:p>
        </p:txBody>
      </p:sp>
      <p:sp>
        <p:nvSpPr>
          <p:cNvPr id="19" name="Textdate">
            <a:extLst>
              <a:ext uri="{FF2B5EF4-FFF2-40B4-BE49-F238E27FC236}">
                <a16:creationId xmlns:a16="http://schemas.microsoft.com/office/drawing/2014/main" id="{0F5EE15B-2653-44D0-B534-D0A4F55ED01B}"/>
              </a:ext>
            </a:extLst>
          </p:cNvPr>
          <p:cNvSpPr txBox="1"/>
          <p:nvPr userDrawn="1"/>
        </p:nvSpPr>
        <p:spPr>
          <a:xfrm>
            <a:off x="361498" y="6400800"/>
            <a:ext cx="7166344" cy="24384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1000" b="0" i="0" u="none" strike="noStrike" kern="1200" baseline="0">
                <a:solidFill>
                  <a:schemeClr val="bg1"/>
                </a:solidFill>
                <a:latin typeface="Arial" panose="020B0604020202020204" pitchFamily="34" charset="0"/>
                <a:ea typeface="+mn-ea"/>
                <a:cs typeface="Arial" panose="020B0604020202020204" pitchFamily="34" charset="0"/>
              </a:rPr>
              <a:t>© 2025 USI Insurance Services. All rights reserved.</a:t>
            </a:r>
            <a:endParaRPr lang="en-US" sz="1000" b="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3C7A2125-AB8A-469B-80CC-6ADF67E2F3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2792" y="545695"/>
            <a:ext cx="554619" cy="598736"/>
          </a:xfrm>
          <a:prstGeom prst="rect">
            <a:avLst/>
          </a:prstGeom>
        </p:spPr>
      </p:pic>
    </p:spTree>
    <p:extLst>
      <p:ext uri="{BB962C8B-B14F-4D97-AF65-F5344CB8AC3E}">
        <p14:creationId xmlns:p14="http://schemas.microsoft.com/office/powerpoint/2010/main" val="233689376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inancial">
    <p:spTree>
      <p:nvGrpSpPr>
        <p:cNvPr id="1" name=""/>
        <p:cNvGrpSpPr/>
        <p:nvPr/>
      </p:nvGrpSpPr>
      <p:grpSpPr>
        <a:xfrm>
          <a:off x="0" y="0"/>
          <a:ext cx="0" cy="0"/>
          <a:chOff x="0" y="0"/>
          <a:chExt cx="0" cy="0"/>
        </a:xfrm>
      </p:grpSpPr>
      <p:sp>
        <p:nvSpPr>
          <p:cNvPr id="11" name="Isosceles Triangle 10"/>
          <p:cNvSpPr/>
          <p:nvPr userDrawn="1"/>
        </p:nvSpPr>
        <p:spPr>
          <a:xfrm flipH="1" flipV="1">
            <a:off x="5334001" y="-1"/>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userDrawn="1"/>
        </p:nvSpPr>
        <p:spPr>
          <a:xfrm flipH="1" flipV="1">
            <a:off x="5276848" y="1081769"/>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p:cNvSpPr/>
          <p:nvPr userDrawn="1"/>
        </p:nvSpPr>
        <p:spPr>
          <a:xfrm flipH="1" flipV="1">
            <a:off x="7677150" y="1167062"/>
            <a:ext cx="146685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9"/>
          <p:cNvSpPr/>
          <p:nvPr userDrawn="1"/>
        </p:nvSpPr>
        <p:spPr>
          <a:xfrm>
            <a:off x="76200" y="1143000"/>
            <a:ext cx="533400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A05A72-339D-4877-999B-166AFB53BC23}"/>
              </a:ext>
            </a:extLst>
          </p:cNvPr>
          <p:cNvSpPr/>
          <p:nvPr userDrawn="1"/>
        </p:nvSpPr>
        <p:spPr>
          <a:xfrm>
            <a:off x="-2" y="1371948"/>
            <a:ext cx="9144002" cy="5486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ard 19">
            <a:extLst>
              <a:ext uri="{FF2B5EF4-FFF2-40B4-BE49-F238E27FC236}">
                <a16:creationId xmlns:a16="http://schemas.microsoft.com/office/drawing/2014/main" id="{61CB06F6-6D99-452C-B06A-CADEF425D3AE}"/>
              </a:ext>
            </a:extLst>
          </p:cNvPr>
          <p:cNvSpPr/>
          <p:nvPr userDrawn="1"/>
        </p:nvSpPr>
        <p:spPr>
          <a:xfrm flipH="1">
            <a:off x="-2" y="256507"/>
            <a:ext cx="1905002" cy="1115441"/>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274638"/>
            <a:ext cx="6477000" cy="868362"/>
          </a:xfrm>
        </p:spPr>
        <p:txBody>
          <a:bodyPr>
            <a:normAutofit/>
          </a:bodyPr>
          <a:lstStyle>
            <a:lvl1pPr algn="r">
              <a:defRPr sz="2800" b="1">
                <a:solidFill>
                  <a:schemeClr val="accent2"/>
                </a:solidFill>
              </a:defRPr>
            </a:lvl1pPr>
          </a:lstStyle>
          <a:p>
            <a:endParaRPr lang="en-US"/>
          </a:p>
        </p:txBody>
      </p:sp>
      <p:sp>
        <p:nvSpPr>
          <p:cNvPr id="8" name="Rectangle 20"/>
          <p:cNvSpPr/>
          <p:nvPr userDrawn="1"/>
        </p:nvSpPr>
        <p:spPr>
          <a:xfrm>
            <a:off x="0" y="0"/>
            <a:ext cx="4114800" cy="1028700"/>
          </a:xfrm>
          <a:custGeom>
            <a:avLst/>
            <a:gdLst/>
            <a:ahLst/>
            <a:cxnLst/>
            <a:rect l="l" t="t" r="r" b="b"/>
            <a:pathLst>
              <a:path w="4114800" h="1028700">
                <a:moveTo>
                  <a:pt x="0" y="0"/>
                </a:moveTo>
                <a:lnTo>
                  <a:pt x="3597053" y="0"/>
                </a:lnTo>
                <a:lnTo>
                  <a:pt x="4114800" y="1012600"/>
                </a:lnTo>
                <a:lnTo>
                  <a:pt x="4114800" y="1028700"/>
                </a:lnTo>
                <a:lnTo>
                  <a:pt x="0" y="1028700"/>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76D4F8C5-3B3B-4257-AB8E-0EFD0CF9F65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32BD8CD8-845A-4E3B-80A6-4ECE75E349CA}" type="slidenum">
              <a:rPr lang="en-US" smtClean="0"/>
              <a:t>‹#›</a:t>
            </a:fld>
            <a:endParaRPr lang="en-US"/>
          </a:p>
        </p:txBody>
      </p:sp>
      <p:sp>
        <p:nvSpPr>
          <p:cNvPr id="19" name="Textdate">
            <a:extLst>
              <a:ext uri="{FF2B5EF4-FFF2-40B4-BE49-F238E27FC236}">
                <a16:creationId xmlns:a16="http://schemas.microsoft.com/office/drawing/2014/main" id="{0F5EE15B-2653-44D0-B534-D0A4F55ED01B}"/>
              </a:ext>
            </a:extLst>
          </p:cNvPr>
          <p:cNvSpPr txBox="1"/>
          <p:nvPr userDrawn="1"/>
        </p:nvSpPr>
        <p:spPr>
          <a:xfrm>
            <a:off x="361498" y="6400800"/>
            <a:ext cx="7166344" cy="24384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1000" b="0" i="0" u="none" strike="noStrike" kern="1200" baseline="0">
                <a:solidFill>
                  <a:schemeClr val="bg1"/>
                </a:solidFill>
                <a:latin typeface="Arial" panose="020B0604020202020204" pitchFamily="34" charset="0"/>
                <a:ea typeface="+mn-ea"/>
                <a:cs typeface="Arial" panose="020B0604020202020204" pitchFamily="34" charset="0"/>
              </a:rPr>
              <a:t>© 2025 USI Insurance Services. All rights reserved.</a:t>
            </a:r>
            <a:endParaRPr lang="en-US" sz="1000" b="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215A01F2-25E6-49FC-8A26-0E9CAA2CD4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267" y="543720"/>
            <a:ext cx="321292" cy="475836"/>
          </a:xfrm>
          <a:prstGeom prst="rect">
            <a:avLst/>
          </a:prstGeom>
        </p:spPr>
      </p:pic>
    </p:spTree>
    <p:extLst>
      <p:ext uri="{BB962C8B-B14F-4D97-AF65-F5344CB8AC3E}">
        <p14:creationId xmlns:p14="http://schemas.microsoft.com/office/powerpoint/2010/main" val="104257674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lgn="l">
              <a:defRPr sz="2800" b="1">
                <a:solidFill>
                  <a:schemeClr val="accent2"/>
                </a:solidFill>
              </a:defRPr>
            </a:lvl1pPr>
          </a:lstStyle>
          <a:p>
            <a:r>
              <a:rPr lang="en-US"/>
              <a:t>Click to edit Master title style</a:t>
            </a:r>
          </a:p>
        </p:txBody>
      </p:sp>
      <p:sp>
        <p:nvSpPr>
          <p:cNvPr id="5" name="Rectangle 9"/>
          <p:cNvSpPr/>
          <p:nvPr userDrawn="1"/>
        </p:nvSpPr>
        <p:spPr>
          <a:xfrm>
            <a:off x="1" y="1143000"/>
            <a:ext cx="533400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a:off x="5276849" y="3429000"/>
            <a:ext cx="2400301" cy="2347231"/>
          </a:xfrm>
          <a:prstGeom prst="triangle">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userDrawn="1"/>
        </p:nvSpPr>
        <p:spPr>
          <a:xfrm flipH="1" flipV="1">
            <a:off x="5276848" y="1081769"/>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0"/>
          <p:cNvSpPr/>
          <p:nvPr userDrawn="1"/>
        </p:nvSpPr>
        <p:spPr>
          <a:xfrm>
            <a:off x="0" y="0"/>
            <a:ext cx="4114800" cy="1028700"/>
          </a:xfrm>
          <a:custGeom>
            <a:avLst/>
            <a:gdLst/>
            <a:ahLst/>
            <a:cxnLst/>
            <a:rect l="l" t="t" r="r" b="b"/>
            <a:pathLst>
              <a:path w="4114800" h="1028700">
                <a:moveTo>
                  <a:pt x="0" y="0"/>
                </a:moveTo>
                <a:lnTo>
                  <a:pt x="3597053" y="0"/>
                </a:lnTo>
                <a:lnTo>
                  <a:pt x="4114800" y="1012600"/>
                </a:lnTo>
                <a:lnTo>
                  <a:pt x="4114800" y="1028700"/>
                </a:lnTo>
                <a:lnTo>
                  <a:pt x="0" y="1028700"/>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8"/>
          <p:cNvSpPr/>
          <p:nvPr userDrawn="1"/>
        </p:nvSpPr>
        <p:spPr>
          <a:xfrm>
            <a:off x="1" y="5776232"/>
            <a:ext cx="4105275" cy="1081768"/>
          </a:xfrm>
          <a:custGeom>
            <a:avLst/>
            <a:gdLst/>
            <a:ahLst/>
            <a:cxnLst/>
            <a:rect l="l" t="t" r="r" b="b"/>
            <a:pathLst>
              <a:path w="4105275" h="1081768">
                <a:moveTo>
                  <a:pt x="0" y="0"/>
                </a:moveTo>
                <a:lnTo>
                  <a:pt x="4105275" y="0"/>
                </a:lnTo>
                <a:lnTo>
                  <a:pt x="3552161" y="1081768"/>
                </a:lnTo>
                <a:lnTo>
                  <a:pt x="0" y="1081768"/>
                </a:lnTo>
                <a:close/>
              </a:path>
            </a:pathLst>
          </a:cu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userDrawn="1"/>
        </p:nvSpPr>
        <p:spPr>
          <a:xfrm flipH="1" flipV="1">
            <a:off x="5334001" y="-1"/>
            <a:ext cx="2400301" cy="2347231"/>
          </a:xfrm>
          <a:prstGeom prst="triangl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5276849" y="4510768"/>
            <a:ext cx="2400301" cy="2347231"/>
          </a:xfrm>
          <a:prstGeom prst="triangle">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p:cNvSpPr/>
          <p:nvPr userDrawn="1"/>
        </p:nvSpPr>
        <p:spPr>
          <a:xfrm flipH="1" flipV="1">
            <a:off x="7677150" y="1167063"/>
            <a:ext cx="5334000" cy="4495799"/>
          </a:xfrm>
          <a:custGeom>
            <a:avLst/>
            <a:gdLst/>
            <a:ahLst/>
            <a:cxnLst/>
            <a:rect l="l" t="t" r="r" b="b"/>
            <a:pathLst>
              <a:path w="7617150" h="4495799">
                <a:moveTo>
                  <a:pt x="0" y="0"/>
                </a:moveTo>
                <a:lnTo>
                  <a:pt x="3657600" y="0"/>
                </a:lnTo>
                <a:lnTo>
                  <a:pt x="5973129" y="0"/>
                </a:lnTo>
                <a:lnTo>
                  <a:pt x="7617151" y="2247900"/>
                </a:lnTo>
                <a:lnTo>
                  <a:pt x="5973129" y="4495799"/>
                </a:lnTo>
                <a:lnTo>
                  <a:pt x="3657600" y="4495799"/>
                </a:lnTo>
                <a:lnTo>
                  <a:pt x="0" y="4495799"/>
                </a:lnTo>
                <a:close/>
              </a:path>
            </a:pathLst>
          </a:cu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54A4C00F-7F95-486B-AB1B-C95FCF4A3578}"/>
              </a:ext>
            </a:extLst>
          </p:cNvPr>
          <p:cNvSpPr>
            <a:spLocks noGrp="1"/>
          </p:cNvSpPr>
          <p:nvPr>
            <p:ph sz="half" idx="1"/>
          </p:nvPr>
        </p:nvSpPr>
        <p:spPr>
          <a:xfrm>
            <a:off x="457200" y="1600200"/>
            <a:ext cx="4038600" cy="4525963"/>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BEDE42C3-7E9B-4091-94D6-652859AFAF42}"/>
              </a:ext>
            </a:extLst>
          </p:cNvPr>
          <p:cNvSpPr>
            <a:spLocks noGrp="1"/>
          </p:cNvSpPr>
          <p:nvPr>
            <p:ph sz="half" idx="2"/>
          </p:nvPr>
        </p:nvSpPr>
        <p:spPr>
          <a:xfrm>
            <a:off x="4648200" y="1600200"/>
            <a:ext cx="4038600" cy="4525963"/>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date">
            <a:extLst>
              <a:ext uri="{FF2B5EF4-FFF2-40B4-BE49-F238E27FC236}">
                <a16:creationId xmlns:a16="http://schemas.microsoft.com/office/drawing/2014/main" id="{EE1968A8-3854-4FB2-9B41-676F14516642}"/>
              </a:ext>
            </a:extLst>
          </p:cNvPr>
          <p:cNvSpPr txBox="1"/>
          <p:nvPr userDrawn="1"/>
        </p:nvSpPr>
        <p:spPr>
          <a:xfrm>
            <a:off x="361498" y="6400800"/>
            <a:ext cx="7166344" cy="24384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1000" b="0" i="0" u="none" strike="noStrike" kern="1200" baseline="0">
                <a:solidFill>
                  <a:schemeClr val="tx1"/>
                </a:solidFill>
                <a:latin typeface="Arial" panose="020B0604020202020204" pitchFamily="34" charset="0"/>
                <a:ea typeface="+mn-ea"/>
                <a:cs typeface="Arial" panose="020B0604020202020204" pitchFamily="34" charset="0"/>
              </a:rPr>
              <a:t>© 2025 USI Insurance Services. All rights reserved.</a:t>
            </a:r>
            <a:endParaRPr lang="en-US" sz="10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72880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AA40D197-D161-AE70-D7AC-44A32CAF8B0A}"/>
              </a:ext>
            </a:extLst>
          </p:cNvPr>
          <p:cNvSpPr/>
          <p:nvPr userDrawn="1"/>
        </p:nvSpPr>
        <p:spPr>
          <a:xfrm>
            <a:off x="0" y="0"/>
            <a:ext cx="9144000" cy="6857999"/>
          </a:xfrm>
          <a:custGeom>
            <a:avLst/>
            <a:gdLst/>
            <a:ahLst/>
            <a:cxnLst/>
            <a:rect l="l" t="t" r="r" b="b"/>
            <a:pathLst>
              <a:path w="10058400" h="6521779">
                <a:moveTo>
                  <a:pt x="0" y="6521780"/>
                </a:moveTo>
                <a:lnTo>
                  <a:pt x="10058400" y="6521780"/>
                </a:lnTo>
                <a:lnTo>
                  <a:pt x="10058400" y="0"/>
                </a:lnTo>
                <a:lnTo>
                  <a:pt x="0" y="0"/>
                </a:lnTo>
                <a:lnTo>
                  <a:pt x="0" y="6521780"/>
                </a:lnTo>
                <a:close/>
              </a:path>
            </a:pathLst>
          </a:custGeom>
          <a:solidFill>
            <a:srgbClr val="206A5D">
              <a:alpha val="89804"/>
            </a:srgbClr>
          </a:solidFill>
        </p:spPr>
        <p:txBody>
          <a:bodyPr wrap="square" lIns="0" tIns="0" rIns="0" bIns="0" rtlCol="0">
            <a:noAutofit/>
          </a:bodyPr>
          <a:lstStyle/>
          <a:p>
            <a:endParaRPr lang="en-US"/>
          </a:p>
        </p:txBody>
      </p:sp>
      <p:sp>
        <p:nvSpPr>
          <p:cNvPr id="9" name="Title 1">
            <a:extLst>
              <a:ext uri="{FF2B5EF4-FFF2-40B4-BE49-F238E27FC236}">
                <a16:creationId xmlns:a16="http://schemas.microsoft.com/office/drawing/2014/main" id="{F1E4D81D-916B-4FB2-B9BD-56E26D10E885}"/>
              </a:ext>
            </a:extLst>
          </p:cNvPr>
          <p:cNvSpPr>
            <a:spLocks noGrp="1"/>
          </p:cNvSpPr>
          <p:nvPr>
            <p:ph type="title"/>
          </p:nvPr>
        </p:nvSpPr>
        <p:spPr>
          <a:xfrm>
            <a:off x="1658509" y="2828925"/>
            <a:ext cx="6654802" cy="1362075"/>
          </a:xfrm>
        </p:spPr>
        <p:txBody>
          <a:bodyPr anchor="ctr"/>
          <a:lstStyle>
            <a:lvl1pPr algn="ctr">
              <a:defRPr sz="4000" b="1" cap="all">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789EEF07-D225-5106-3DDB-47909EB31D87}"/>
              </a:ext>
            </a:extLst>
          </p:cNvPr>
          <p:cNvGrpSpPr/>
          <p:nvPr userDrawn="1"/>
        </p:nvGrpSpPr>
        <p:grpSpPr>
          <a:xfrm>
            <a:off x="-16792" y="-914400"/>
            <a:ext cx="1776536" cy="8799194"/>
            <a:chOff x="-27678" y="1"/>
            <a:chExt cx="1854170" cy="11575343"/>
          </a:xfrm>
        </p:grpSpPr>
        <p:grpSp>
          <p:nvGrpSpPr>
            <p:cNvPr id="4" name="Group 3">
              <a:extLst>
                <a:ext uri="{FF2B5EF4-FFF2-40B4-BE49-F238E27FC236}">
                  <a16:creationId xmlns:a16="http://schemas.microsoft.com/office/drawing/2014/main" id="{DD5B5A56-1BBF-78C7-D4D1-56D9837CA2D0}"/>
                </a:ext>
              </a:extLst>
            </p:cNvPr>
            <p:cNvGrpSpPr/>
            <p:nvPr userDrawn="1"/>
          </p:nvGrpSpPr>
          <p:grpSpPr>
            <a:xfrm>
              <a:off x="-27678" y="1"/>
              <a:ext cx="1854170" cy="11575343"/>
              <a:chOff x="-27678" y="1"/>
              <a:chExt cx="1854170" cy="11575343"/>
            </a:xfrm>
          </p:grpSpPr>
          <p:grpSp>
            <p:nvGrpSpPr>
              <p:cNvPr id="8" name="Group 7">
                <a:extLst>
                  <a:ext uri="{FF2B5EF4-FFF2-40B4-BE49-F238E27FC236}">
                    <a16:creationId xmlns:a16="http://schemas.microsoft.com/office/drawing/2014/main" id="{0C70734A-84C5-F33B-BD5E-F83BB4200630}"/>
                  </a:ext>
                </a:extLst>
              </p:cNvPr>
              <p:cNvGrpSpPr/>
              <p:nvPr userDrawn="1"/>
            </p:nvGrpSpPr>
            <p:grpSpPr>
              <a:xfrm>
                <a:off x="-27678" y="1"/>
                <a:ext cx="1854170" cy="11575343"/>
                <a:chOff x="-27678" y="1"/>
                <a:chExt cx="1854170" cy="11575343"/>
              </a:xfrm>
            </p:grpSpPr>
            <p:grpSp>
              <p:nvGrpSpPr>
                <p:cNvPr id="14" name="Group 13">
                  <a:extLst>
                    <a:ext uri="{FF2B5EF4-FFF2-40B4-BE49-F238E27FC236}">
                      <a16:creationId xmlns:a16="http://schemas.microsoft.com/office/drawing/2014/main" id="{ADCE31C7-DC4E-2C59-FE57-19F1EE46BBF6}"/>
                    </a:ext>
                  </a:extLst>
                </p:cNvPr>
                <p:cNvGrpSpPr/>
                <p:nvPr userDrawn="1"/>
              </p:nvGrpSpPr>
              <p:grpSpPr>
                <a:xfrm>
                  <a:off x="-27678" y="1"/>
                  <a:ext cx="1854170" cy="11575343"/>
                  <a:chOff x="17138" y="-180307"/>
                  <a:chExt cx="1854571" cy="11575590"/>
                </a:xfrm>
              </p:grpSpPr>
              <p:sp>
                <p:nvSpPr>
                  <p:cNvPr id="16" name="Isosceles Triangle 15">
                    <a:extLst>
                      <a:ext uri="{FF2B5EF4-FFF2-40B4-BE49-F238E27FC236}">
                        <a16:creationId xmlns:a16="http://schemas.microsoft.com/office/drawing/2014/main" id="{5AF20FF7-856D-91B2-6DDA-85C04E043A2B}"/>
                      </a:ext>
                    </a:extLst>
                  </p:cNvPr>
                  <p:cNvSpPr/>
                  <p:nvPr userDrawn="1"/>
                </p:nvSpPr>
                <p:spPr>
                  <a:xfrm rot="5400000">
                    <a:off x="-1277444" y="1124430"/>
                    <a:ext cx="4453889" cy="1844416"/>
                  </a:xfrm>
                  <a:prstGeom prst="triangle">
                    <a:avLst>
                      <a:gd name="adj" fmla="val 50306"/>
                    </a:avLst>
                  </a:prstGeom>
                  <a:solidFill>
                    <a:schemeClr val="accent3">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Isosceles Triangle 16">
                    <a:extLst>
                      <a:ext uri="{FF2B5EF4-FFF2-40B4-BE49-F238E27FC236}">
                        <a16:creationId xmlns:a16="http://schemas.microsoft.com/office/drawing/2014/main" id="{CBC14E75-C60D-EF6C-95B9-E5EEB41ECCC4}"/>
                      </a:ext>
                    </a:extLst>
                  </p:cNvPr>
                  <p:cNvSpPr/>
                  <p:nvPr userDrawn="1"/>
                </p:nvSpPr>
                <p:spPr>
                  <a:xfrm rot="5400000">
                    <a:off x="-1287280" y="5861344"/>
                    <a:ext cx="4453255" cy="1844419"/>
                  </a:xfrm>
                  <a:prstGeom prst="triangle">
                    <a:avLst>
                      <a:gd name="adj" fmla="val 50306"/>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Isosceles Triangle 17">
                    <a:extLst>
                      <a:ext uri="{FF2B5EF4-FFF2-40B4-BE49-F238E27FC236}">
                        <a16:creationId xmlns:a16="http://schemas.microsoft.com/office/drawing/2014/main" id="{B30EF195-027C-6A3B-695B-BE87907B825B}"/>
                      </a:ext>
                    </a:extLst>
                  </p:cNvPr>
                  <p:cNvSpPr/>
                  <p:nvPr userDrawn="1"/>
                </p:nvSpPr>
                <p:spPr>
                  <a:xfrm rot="5400000">
                    <a:off x="-1283771" y="8242937"/>
                    <a:ext cx="4453255" cy="1851438"/>
                  </a:xfrm>
                  <a:prstGeom prst="triangle">
                    <a:avLst>
                      <a:gd name="adj" fmla="val 50306"/>
                    </a:avLst>
                  </a:prstGeom>
                  <a:solidFill>
                    <a:srgbClr val="C6D7B9">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Graphic 34" descr="Stethoscope outline">
                    <a:extLst>
                      <a:ext uri="{FF2B5EF4-FFF2-40B4-BE49-F238E27FC236}">
                        <a16:creationId xmlns:a16="http://schemas.microsoft.com/office/drawing/2014/main" id="{B9775FBC-26CD-4303-21D6-FC2C43DA93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4093" y="1561361"/>
                    <a:ext cx="914400" cy="1108338"/>
                  </a:xfrm>
                  <a:prstGeom prst="rect">
                    <a:avLst/>
                  </a:prstGeom>
                </p:spPr>
              </p:pic>
              <p:pic>
                <p:nvPicPr>
                  <p:cNvPr id="21" name="Graphic 36" descr="Care outline">
                    <a:extLst>
                      <a:ext uri="{FF2B5EF4-FFF2-40B4-BE49-F238E27FC236}">
                        <a16:creationId xmlns:a16="http://schemas.microsoft.com/office/drawing/2014/main" id="{AEF3D0AC-CF72-DFF0-ED10-4B581BD6A3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4114" y="8570996"/>
                    <a:ext cx="914400" cy="1146466"/>
                  </a:xfrm>
                  <a:prstGeom prst="rect">
                    <a:avLst/>
                  </a:prstGeom>
                </p:spPr>
              </p:pic>
            </p:grpSp>
            <p:sp>
              <p:nvSpPr>
                <p:cNvPr id="15" name="Isosceles Triangle 14">
                  <a:extLst>
                    <a:ext uri="{FF2B5EF4-FFF2-40B4-BE49-F238E27FC236}">
                      <a16:creationId xmlns:a16="http://schemas.microsoft.com/office/drawing/2014/main" id="{1C9CE8D3-9524-6EC9-A542-CF2CDAB75F03}"/>
                    </a:ext>
                  </a:extLst>
                </p:cNvPr>
                <p:cNvSpPr/>
                <p:nvPr userDrawn="1"/>
              </p:nvSpPr>
              <p:spPr>
                <a:xfrm rot="5400000">
                  <a:off x="-1329745" y="3766691"/>
                  <a:ext cx="4453160" cy="1844019"/>
                </a:xfrm>
                <a:prstGeom prst="triangle">
                  <a:avLst>
                    <a:gd name="adj" fmla="val 50306"/>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0" name="Graphic 45" descr="Dental Care outline">
                <a:extLst>
                  <a:ext uri="{FF2B5EF4-FFF2-40B4-BE49-F238E27FC236}">
                    <a16:creationId xmlns:a16="http://schemas.microsoft.com/office/drawing/2014/main" id="{1660227D-FB2E-4475-05F3-3B323C6E24E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3412" y="4126769"/>
                <a:ext cx="914400" cy="1090692"/>
              </a:xfrm>
              <a:prstGeom prst="rect">
                <a:avLst/>
              </a:prstGeom>
            </p:spPr>
          </p:pic>
        </p:grpSp>
        <p:pic>
          <p:nvPicPr>
            <p:cNvPr id="7" name="Graphic 49" descr="Users outline">
              <a:extLst>
                <a:ext uri="{FF2B5EF4-FFF2-40B4-BE49-F238E27FC236}">
                  <a16:creationId xmlns:a16="http://schemas.microsoft.com/office/drawing/2014/main" id="{3CA51AD2-EE61-3373-DEEE-C5D1FA93DFB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16859" y="6501321"/>
              <a:ext cx="914400" cy="1090692"/>
            </a:xfrm>
            <a:prstGeom prst="rect">
              <a:avLst/>
            </a:prstGeom>
          </p:spPr>
        </p:pic>
      </p:grpSp>
    </p:spTree>
    <p:extLst>
      <p:ext uri="{BB962C8B-B14F-4D97-AF65-F5344CB8AC3E}">
        <p14:creationId xmlns:p14="http://schemas.microsoft.com/office/powerpoint/2010/main" val="36195758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l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vert="horz" lIns="91440" tIns="45720" rIns="91440" bIns="45720" rtlCol="0" anchor="ctr">
            <a:normAutofit/>
          </a:bodyPr>
          <a:lstStyle>
            <a:lvl1pPr>
              <a:defRPr lang="en-US" sz="2800" b="1">
                <a:solidFill>
                  <a:schemeClr val="accent2"/>
                </a:solidFill>
              </a:defRPr>
            </a:lvl1pPr>
          </a:lstStyle>
          <a:p>
            <a:pPr lvl="0" algn="l"/>
            <a:r>
              <a:rPr lang="en-US"/>
              <a:t>CLICK TO EDIT MASTER TITLE STYLE</a:t>
            </a:r>
          </a:p>
        </p:txBody>
      </p:sp>
      <p:sp>
        <p:nvSpPr>
          <p:cNvPr id="3" name="Content Placeholder 2"/>
          <p:cNvSpPr>
            <a:spLocks noGrp="1"/>
          </p:cNvSpPr>
          <p:nvPr>
            <p:ph idx="1"/>
          </p:nvPr>
        </p:nvSpPr>
        <p:spPr>
          <a:xfrm>
            <a:off x="457200" y="1600200"/>
            <a:ext cx="8229600" cy="4525963"/>
          </a:xfrm>
        </p:spPr>
        <p:txBody>
          <a:bodyPr>
            <a:normAutofit/>
          </a:bodyPr>
          <a:lstStyle>
            <a:lvl1pPr>
              <a:defRPr sz="2400">
                <a:latin typeface="+mn-lt"/>
                <a:cs typeface="Arial" panose="020B0604020202020204" pitchFamily="34" charset="0"/>
              </a:defRPr>
            </a:lvl1pPr>
            <a:lvl2pPr>
              <a:defRPr sz="2000">
                <a:latin typeface="+mn-lt"/>
                <a:cs typeface="Arial" panose="020B0604020202020204" pitchFamily="34" charset="0"/>
              </a:defRPr>
            </a:lvl2pPr>
            <a:lvl3pPr>
              <a:defRPr sz="1800">
                <a:latin typeface="+mn-lt"/>
                <a:cs typeface="Arial" panose="020B0604020202020204" pitchFamily="34" charset="0"/>
              </a:defRPr>
            </a:lvl3pPr>
            <a:lvl4pPr>
              <a:defRPr sz="1600">
                <a:latin typeface="+mn-lt"/>
                <a:cs typeface="Arial" panose="020B0604020202020204" pitchFamily="34" charset="0"/>
              </a:defRPr>
            </a:lvl4pPr>
            <a:lvl5pPr>
              <a:defRPr sz="16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415D7AF-11FD-484F-8183-512EE8C789E3}" type="slidenum">
              <a:rPr lang="en-US" smtClean="0"/>
              <a:t>‹#›</a:t>
            </a:fld>
            <a:endParaRPr lang="en-US"/>
          </a:p>
        </p:txBody>
      </p:sp>
      <p:grpSp>
        <p:nvGrpSpPr>
          <p:cNvPr id="4" name="Group 3">
            <a:extLst>
              <a:ext uri="{FF2B5EF4-FFF2-40B4-BE49-F238E27FC236}">
                <a16:creationId xmlns:a16="http://schemas.microsoft.com/office/drawing/2014/main" id="{F2B441D8-EAC8-7472-875E-8C578B19BB57}"/>
              </a:ext>
            </a:extLst>
          </p:cNvPr>
          <p:cNvGrpSpPr/>
          <p:nvPr userDrawn="1"/>
        </p:nvGrpSpPr>
        <p:grpSpPr>
          <a:xfrm rot="16200000">
            <a:off x="3894137" y="-5409406"/>
            <a:ext cx="1355726" cy="9829800"/>
            <a:chOff x="7004" y="374918"/>
            <a:chExt cx="1816359" cy="11200423"/>
          </a:xfrm>
        </p:grpSpPr>
        <p:grpSp>
          <p:nvGrpSpPr>
            <p:cNvPr id="5" name="Group 4">
              <a:extLst>
                <a:ext uri="{FF2B5EF4-FFF2-40B4-BE49-F238E27FC236}">
                  <a16:creationId xmlns:a16="http://schemas.microsoft.com/office/drawing/2014/main" id="{FB0F6126-810D-94C2-C123-A8A24A4B5718}"/>
                </a:ext>
              </a:extLst>
            </p:cNvPr>
            <p:cNvGrpSpPr/>
            <p:nvPr userDrawn="1"/>
          </p:nvGrpSpPr>
          <p:grpSpPr>
            <a:xfrm>
              <a:off x="7014" y="374918"/>
              <a:ext cx="1816349" cy="11200423"/>
              <a:chOff x="51837" y="194610"/>
              <a:chExt cx="1816741" cy="11200673"/>
            </a:xfrm>
          </p:grpSpPr>
          <p:sp>
            <p:nvSpPr>
              <p:cNvPr id="8" name="Isosceles Triangle 7">
                <a:extLst>
                  <a:ext uri="{FF2B5EF4-FFF2-40B4-BE49-F238E27FC236}">
                    <a16:creationId xmlns:a16="http://schemas.microsoft.com/office/drawing/2014/main" id="{EE13D1CE-7741-6A18-8776-2A2D7B6CDA26}"/>
                  </a:ext>
                </a:extLst>
              </p:cNvPr>
              <p:cNvSpPr/>
              <p:nvPr userDrawn="1"/>
            </p:nvSpPr>
            <p:spPr>
              <a:xfrm rot="5400000">
                <a:off x="-1266739" y="1513186"/>
                <a:ext cx="4453891" cy="1816740"/>
              </a:xfrm>
              <a:prstGeom prst="triangle">
                <a:avLst>
                  <a:gd name="adj" fmla="val 50306"/>
                </a:avLst>
              </a:prstGeom>
              <a:solidFill>
                <a:schemeClr val="accent3">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Isosceles Triangle 8">
                <a:extLst>
                  <a:ext uri="{FF2B5EF4-FFF2-40B4-BE49-F238E27FC236}">
                    <a16:creationId xmlns:a16="http://schemas.microsoft.com/office/drawing/2014/main" id="{317563CE-07EE-3B8B-208F-D3D26B52601B}"/>
                  </a:ext>
                </a:extLst>
              </p:cNvPr>
              <p:cNvSpPr/>
              <p:nvPr userDrawn="1"/>
            </p:nvSpPr>
            <p:spPr>
              <a:xfrm rot="5400000">
                <a:off x="-1266418" y="5990756"/>
                <a:ext cx="4453255" cy="1816737"/>
              </a:xfrm>
              <a:prstGeom prst="triangle">
                <a:avLst>
                  <a:gd name="adj" fmla="val 50306"/>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Isosceles Triangle 9">
                <a:extLst>
                  <a:ext uri="{FF2B5EF4-FFF2-40B4-BE49-F238E27FC236}">
                    <a16:creationId xmlns:a16="http://schemas.microsoft.com/office/drawing/2014/main" id="{D78B1BBD-BE0A-4517-70BB-36AFED7E255D}"/>
                  </a:ext>
                </a:extLst>
              </p:cNvPr>
              <p:cNvSpPr/>
              <p:nvPr userDrawn="1"/>
            </p:nvSpPr>
            <p:spPr>
              <a:xfrm rot="5400000">
                <a:off x="-1266420" y="8260288"/>
                <a:ext cx="4453255" cy="1816735"/>
              </a:xfrm>
              <a:prstGeom prst="triangle">
                <a:avLst>
                  <a:gd name="adj" fmla="val 50306"/>
                </a:avLst>
              </a:prstGeom>
              <a:solidFill>
                <a:srgbClr val="C6D7B9">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 name="Isosceles Triangle 6">
              <a:extLst>
                <a:ext uri="{FF2B5EF4-FFF2-40B4-BE49-F238E27FC236}">
                  <a16:creationId xmlns:a16="http://schemas.microsoft.com/office/drawing/2014/main" id="{D8ED4942-C7AF-51B4-CF45-384B3584D81C}"/>
                </a:ext>
              </a:extLst>
            </p:cNvPr>
            <p:cNvSpPr/>
            <p:nvPr userDrawn="1"/>
          </p:nvSpPr>
          <p:spPr>
            <a:xfrm rot="5400000">
              <a:off x="-1311402" y="3913978"/>
              <a:ext cx="4453158" cy="1816346"/>
            </a:xfrm>
            <a:prstGeom prst="triangle">
              <a:avLst>
                <a:gd name="adj" fmla="val 50306"/>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1" name="Textdate">
            <a:extLst>
              <a:ext uri="{FF2B5EF4-FFF2-40B4-BE49-F238E27FC236}">
                <a16:creationId xmlns:a16="http://schemas.microsoft.com/office/drawing/2014/main" id="{EE1968A8-3854-4FB2-9B41-676F14516642}"/>
              </a:ext>
            </a:extLst>
          </p:cNvPr>
          <p:cNvSpPr txBox="1"/>
          <p:nvPr userDrawn="1"/>
        </p:nvSpPr>
        <p:spPr>
          <a:xfrm>
            <a:off x="361498" y="6356350"/>
            <a:ext cx="5152723" cy="22860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900" b="0" i="0" u="none" strike="noStrike" kern="1200" baseline="0">
                <a:solidFill>
                  <a:schemeClr val="bg1">
                    <a:lumMod val="65000"/>
                  </a:schemeClr>
                </a:solidFill>
                <a:latin typeface="Arial" panose="020B0604020202020204" pitchFamily="34" charset="0"/>
                <a:ea typeface="+mn-ea"/>
                <a:cs typeface="Arial" panose="020B0604020202020204" pitchFamily="34" charset="0"/>
              </a:rPr>
              <a:t>© 2025 USI Insurance Services. All rights reserved.</a:t>
            </a:r>
            <a:endParaRPr lang="en-US" sz="900" b="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6136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FDA4C5-BA0A-2DD6-CD6D-BE1B8D3C8BD6}"/>
              </a:ext>
            </a:extLst>
          </p:cNvPr>
          <p:cNvSpPr/>
          <p:nvPr userDrawn="1"/>
        </p:nvSpPr>
        <p:spPr>
          <a:xfrm>
            <a:off x="0" y="0"/>
            <a:ext cx="9144000" cy="6858000"/>
          </a:xfrm>
          <a:prstGeom prst="rect">
            <a:avLst/>
          </a:prstGeom>
          <a:solidFill>
            <a:srgbClr val="FEF6E5">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8">
            <a:extLst>
              <a:ext uri="{FF2B5EF4-FFF2-40B4-BE49-F238E27FC236}">
                <a16:creationId xmlns:a16="http://schemas.microsoft.com/office/drawing/2014/main" id="{AA40D197-D161-AE70-D7AC-44A32CAF8B0A}"/>
              </a:ext>
            </a:extLst>
          </p:cNvPr>
          <p:cNvSpPr/>
          <p:nvPr userDrawn="1"/>
        </p:nvSpPr>
        <p:spPr>
          <a:xfrm>
            <a:off x="0" y="1961515"/>
            <a:ext cx="9210098" cy="3067685"/>
          </a:xfrm>
          <a:custGeom>
            <a:avLst/>
            <a:gdLst/>
            <a:ahLst/>
            <a:cxnLst/>
            <a:rect l="l" t="t" r="r" b="b"/>
            <a:pathLst>
              <a:path w="10058400" h="6521779">
                <a:moveTo>
                  <a:pt x="0" y="6521780"/>
                </a:moveTo>
                <a:lnTo>
                  <a:pt x="10058400" y="6521780"/>
                </a:lnTo>
                <a:lnTo>
                  <a:pt x="10058400" y="0"/>
                </a:lnTo>
                <a:lnTo>
                  <a:pt x="0" y="0"/>
                </a:lnTo>
                <a:lnTo>
                  <a:pt x="0" y="6521780"/>
                </a:lnTo>
                <a:close/>
              </a:path>
            </a:pathLst>
          </a:custGeom>
          <a:solidFill>
            <a:srgbClr val="206A5D">
              <a:alpha val="89804"/>
            </a:srgbClr>
          </a:solidFill>
        </p:spPr>
        <p:txBody>
          <a:bodyPr wrap="square" lIns="0" tIns="0" rIns="0" bIns="0" rtlCol="0">
            <a:noAutofit/>
          </a:bodyPr>
          <a:lstStyle/>
          <a:p>
            <a:endParaRPr lang="en-US"/>
          </a:p>
        </p:txBody>
      </p:sp>
      <p:sp>
        <p:nvSpPr>
          <p:cNvPr id="9" name="Title 1">
            <a:extLst>
              <a:ext uri="{FF2B5EF4-FFF2-40B4-BE49-F238E27FC236}">
                <a16:creationId xmlns:a16="http://schemas.microsoft.com/office/drawing/2014/main" id="{F1E4D81D-916B-4FB2-B9BD-56E26D10E885}"/>
              </a:ext>
            </a:extLst>
          </p:cNvPr>
          <p:cNvSpPr>
            <a:spLocks noGrp="1"/>
          </p:cNvSpPr>
          <p:nvPr>
            <p:ph type="title"/>
          </p:nvPr>
        </p:nvSpPr>
        <p:spPr>
          <a:xfrm>
            <a:off x="1658509" y="2828925"/>
            <a:ext cx="6654802" cy="1362075"/>
          </a:xfrm>
        </p:spPr>
        <p:txBody>
          <a:bodyPr anchor="ctr"/>
          <a:lstStyle>
            <a:lvl1pPr algn="ctr">
              <a:defRPr sz="4000" b="1" cap="all">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789EEF07-D225-5106-3DDB-47909EB31D87}"/>
              </a:ext>
            </a:extLst>
          </p:cNvPr>
          <p:cNvGrpSpPr/>
          <p:nvPr userDrawn="1"/>
        </p:nvGrpSpPr>
        <p:grpSpPr>
          <a:xfrm>
            <a:off x="-16792" y="-914400"/>
            <a:ext cx="1776536" cy="8799194"/>
            <a:chOff x="-27678" y="1"/>
            <a:chExt cx="1854170" cy="11575343"/>
          </a:xfrm>
        </p:grpSpPr>
        <p:grpSp>
          <p:nvGrpSpPr>
            <p:cNvPr id="4" name="Group 3">
              <a:extLst>
                <a:ext uri="{FF2B5EF4-FFF2-40B4-BE49-F238E27FC236}">
                  <a16:creationId xmlns:a16="http://schemas.microsoft.com/office/drawing/2014/main" id="{DD5B5A56-1BBF-78C7-D4D1-56D9837CA2D0}"/>
                </a:ext>
              </a:extLst>
            </p:cNvPr>
            <p:cNvGrpSpPr/>
            <p:nvPr userDrawn="1"/>
          </p:nvGrpSpPr>
          <p:grpSpPr>
            <a:xfrm>
              <a:off x="-27678" y="1"/>
              <a:ext cx="1854170" cy="11575343"/>
              <a:chOff x="-27678" y="1"/>
              <a:chExt cx="1854170" cy="11575343"/>
            </a:xfrm>
          </p:grpSpPr>
          <p:grpSp>
            <p:nvGrpSpPr>
              <p:cNvPr id="8" name="Group 7">
                <a:extLst>
                  <a:ext uri="{FF2B5EF4-FFF2-40B4-BE49-F238E27FC236}">
                    <a16:creationId xmlns:a16="http://schemas.microsoft.com/office/drawing/2014/main" id="{0C70734A-84C5-F33B-BD5E-F83BB4200630}"/>
                  </a:ext>
                </a:extLst>
              </p:cNvPr>
              <p:cNvGrpSpPr/>
              <p:nvPr userDrawn="1"/>
            </p:nvGrpSpPr>
            <p:grpSpPr>
              <a:xfrm>
                <a:off x="-27678" y="1"/>
                <a:ext cx="1854170" cy="11575343"/>
                <a:chOff x="-27678" y="1"/>
                <a:chExt cx="1854170" cy="11575343"/>
              </a:xfrm>
            </p:grpSpPr>
            <p:grpSp>
              <p:nvGrpSpPr>
                <p:cNvPr id="14" name="Group 13">
                  <a:extLst>
                    <a:ext uri="{FF2B5EF4-FFF2-40B4-BE49-F238E27FC236}">
                      <a16:creationId xmlns:a16="http://schemas.microsoft.com/office/drawing/2014/main" id="{ADCE31C7-DC4E-2C59-FE57-19F1EE46BBF6}"/>
                    </a:ext>
                  </a:extLst>
                </p:cNvPr>
                <p:cNvGrpSpPr/>
                <p:nvPr userDrawn="1"/>
              </p:nvGrpSpPr>
              <p:grpSpPr>
                <a:xfrm>
                  <a:off x="-27678" y="1"/>
                  <a:ext cx="1854170" cy="11575343"/>
                  <a:chOff x="17138" y="-180307"/>
                  <a:chExt cx="1854571" cy="11575590"/>
                </a:xfrm>
              </p:grpSpPr>
              <p:sp>
                <p:nvSpPr>
                  <p:cNvPr id="16" name="Isosceles Triangle 15">
                    <a:extLst>
                      <a:ext uri="{FF2B5EF4-FFF2-40B4-BE49-F238E27FC236}">
                        <a16:creationId xmlns:a16="http://schemas.microsoft.com/office/drawing/2014/main" id="{5AF20FF7-856D-91B2-6DDA-85C04E043A2B}"/>
                      </a:ext>
                    </a:extLst>
                  </p:cNvPr>
                  <p:cNvSpPr/>
                  <p:nvPr userDrawn="1"/>
                </p:nvSpPr>
                <p:spPr>
                  <a:xfrm rot="5400000">
                    <a:off x="-1277444" y="1124430"/>
                    <a:ext cx="4453889" cy="1844416"/>
                  </a:xfrm>
                  <a:prstGeom prst="triangle">
                    <a:avLst>
                      <a:gd name="adj" fmla="val 50306"/>
                    </a:avLst>
                  </a:prstGeom>
                  <a:solidFill>
                    <a:schemeClr val="accent3">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Isosceles Triangle 16">
                    <a:extLst>
                      <a:ext uri="{FF2B5EF4-FFF2-40B4-BE49-F238E27FC236}">
                        <a16:creationId xmlns:a16="http://schemas.microsoft.com/office/drawing/2014/main" id="{CBC14E75-C60D-EF6C-95B9-E5EEB41ECCC4}"/>
                      </a:ext>
                    </a:extLst>
                  </p:cNvPr>
                  <p:cNvSpPr/>
                  <p:nvPr userDrawn="1"/>
                </p:nvSpPr>
                <p:spPr>
                  <a:xfrm rot="5400000">
                    <a:off x="-1287280" y="5861344"/>
                    <a:ext cx="4453255" cy="1844419"/>
                  </a:xfrm>
                  <a:prstGeom prst="triangle">
                    <a:avLst>
                      <a:gd name="adj" fmla="val 50306"/>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Isosceles Triangle 17">
                    <a:extLst>
                      <a:ext uri="{FF2B5EF4-FFF2-40B4-BE49-F238E27FC236}">
                        <a16:creationId xmlns:a16="http://schemas.microsoft.com/office/drawing/2014/main" id="{B30EF195-027C-6A3B-695B-BE87907B825B}"/>
                      </a:ext>
                    </a:extLst>
                  </p:cNvPr>
                  <p:cNvSpPr/>
                  <p:nvPr userDrawn="1"/>
                </p:nvSpPr>
                <p:spPr>
                  <a:xfrm rot="5400000">
                    <a:off x="-1283771" y="8242937"/>
                    <a:ext cx="4453255" cy="1851438"/>
                  </a:xfrm>
                  <a:prstGeom prst="triangle">
                    <a:avLst>
                      <a:gd name="adj" fmla="val 50306"/>
                    </a:avLst>
                  </a:prstGeom>
                  <a:solidFill>
                    <a:srgbClr val="C6D7B9">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Graphic 34" descr="Stethoscope outline">
                    <a:extLst>
                      <a:ext uri="{FF2B5EF4-FFF2-40B4-BE49-F238E27FC236}">
                        <a16:creationId xmlns:a16="http://schemas.microsoft.com/office/drawing/2014/main" id="{B9775FBC-26CD-4303-21D6-FC2C43DA93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4093" y="1561361"/>
                    <a:ext cx="914400" cy="1108338"/>
                  </a:xfrm>
                  <a:prstGeom prst="rect">
                    <a:avLst/>
                  </a:prstGeom>
                </p:spPr>
              </p:pic>
              <p:pic>
                <p:nvPicPr>
                  <p:cNvPr id="21" name="Graphic 36" descr="Care outline">
                    <a:extLst>
                      <a:ext uri="{FF2B5EF4-FFF2-40B4-BE49-F238E27FC236}">
                        <a16:creationId xmlns:a16="http://schemas.microsoft.com/office/drawing/2014/main" id="{AEF3D0AC-CF72-DFF0-ED10-4B581BD6A3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4114" y="8570996"/>
                    <a:ext cx="914400" cy="1146466"/>
                  </a:xfrm>
                  <a:prstGeom prst="rect">
                    <a:avLst/>
                  </a:prstGeom>
                </p:spPr>
              </p:pic>
            </p:grpSp>
            <p:sp>
              <p:nvSpPr>
                <p:cNvPr id="15" name="Isosceles Triangle 14">
                  <a:extLst>
                    <a:ext uri="{FF2B5EF4-FFF2-40B4-BE49-F238E27FC236}">
                      <a16:creationId xmlns:a16="http://schemas.microsoft.com/office/drawing/2014/main" id="{1C9CE8D3-9524-6EC9-A542-CF2CDAB75F03}"/>
                    </a:ext>
                  </a:extLst>
                </p:cNvPr>
                <p:cNvSpPr/>
                <p:nvPr userDrawn="1"/>
              </p:nvSpPr>
              <p:spPr>
                <a:xfrm rot="5400000">
                  <a:off x="-1329745" y="3766691"/>
                  <a:ext cx="4453160" cy="1844019"/>
                </a:xfrm>
                <a:prstGeom prst="triangle">
                  <a:avLst>
                    <a:gd name="adj" fmla="val 50306"/>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0" name="Graphic 45" descr="Dental Care outline">
                <a:extLst>
                  <a:ext uri="{FF2B5EF4-FFF2-40B4-BE49-F238E27FC236}">
                    <a16:creationId xmlns:a16="http://schemas.microsoft.com/office/drawing/2014/main" id="{1660227D-FB2E-4475-05F3-3B323C6E24E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3412" y="4126769"/>
                <a:ext cx="914400" cy="1090692"/>
              </a:xfrm>
              <a:prstGeom prst="rect">
                <a:avLst/>
              </a:prstGeom>
            </p:spPr>
          </p:pic>
        </p:grpSp>
        <p:pic>
          <p:nvPicPr>
            <p:cNvPr id="7" name="Graphic 49" descr="Users outline">
              <a:extLst>
                <a:ext uri="{FF2B5EF4-FFF2-40B4-BE49-F238E27FC236}">
                  <a16:creationId xmlns:a16="http://schemas.microsoft.com/office/drawing/2014/main" id="{3CA51AD2-EE61-3373-DEEE-C5D1FA93DFB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16859" y="6501321"/>
              <a:ext cx="914400" cy="1090692"/>
            </a:xfrm>
            <a:prstGeom prst="rect">
              <a:avLst/>
            </a:prstGeom>
          </p:spPr>
        </p:pic>
      </p:grpSp>
      <p:sp>
        <p:nvSpPr>
          <p:cNvPr id="5" name="Textdate">
            <a:extLst>
              <a:ext uri="{FF2B5EF4-FFF2-40B4-BE49-F238E27FC236}">
                <a16:creationId xmlns:a16="http://schemas.microsoft.com/office/drawing/2014/main" id="{C67CA20E-22BC-D8F5-7A48-3849892668C5}"/>
              </a:ext>
            </a:extLst>
          </p:cNvPr>
          <p:cNvSpPr txBox="1"/>
          <p:nvPr userDrawn="1"/>
        </p:nvSpPr>
        <p:spPr>
          <a:xfrm>
            <a:off x="361498" y="6356350"/>
            <a:ext cx="5152723" cy="22860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900" b="0" i="0" u="none" strike="noStrike" kern="1200" baseline="0">
                <a:solidFill>
                  <a:schemeClr val="bg1">
                    <a:lumMod val="65000"/>
                  </a:schemeClr>
                </a:solidFill>
                <a:latin typeface="Arial" panose="020B0604020202020204" pitchFamily="34" charset="0"/>
                <a:ea typeface="+mn-ea"/>
                <a:cs typeface="Arial" panose="020B0604020202020204" pitchFamily="34" charset="0"/>
              </a:rPr>
              <a:t>© 2025 USI Insurance Services. All rights reserved.</a:t>
            </a:r>
            <a:endParaRPr lang="en-US" sz="900" b="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7002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lgn="l">
              <a:defRPr sz="2800" b="1"/>
            </a:lvl1pPr>
          </a:lstStyle>
          <a:p>
            <a:r>
              <a:rPr lang="en-US"/>
              <a:t>Click to edit Master title style</a:t>
            </a:r>
          </a:p>
        </p:txBody>
      </p:sp>
      <p:sp>
        <p:nvSpPr>
          <p:cNvPr id="10" name="Hexagon 9"/>
          <p:cNvSpPr/>
          <p:nvPr userDrawn="1"/>
        </p:nvSpPr>
        <p:spPr>
          <a:xfrm>
            <a:off x="419100" y="1250949"/>
            <a:ext cx="2514600" cy="23050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userDrawn="1"/>
        </p:nvSpPr>
        <p:spPr>
          <a:xfrm>
            <a:off x="3314700" y="1250949"/>
            <a:ext cx="2514600" cy="2305050"/>
          </a:xfrm>
          <a:prstGeom prst="hexagon">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Hexagon 11"/>
          <p:cNvSpPr/>
          <p:nvPr userDrawn="1"/>
        </p:nvSpPr>
        <p:spPr>
          <a:xfrm>
            <a:off x="6210300" y="1250949"/>
            <a:ext cx="2514600" cy="2305050"/>
          </a:xfrm>
          <a:prstGeom prst="hexagon">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3" name="Hexagon 12"/>
          <p:cNvSpPr/>
          <p:nvPr userDrawn="1"/>
        </p:nvSpPr>
        <p:spPr>
          <a:xfrm>
            <a:off x="419100" y="3841749"/>
            <a:ext cx="2514600" cy="230505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userDrawn="1"/>
        </p:nvSpPr>
        <p:spPr>
          <a:xfrm>
            <a:off x="3314700" y="3841749"/>
            <a:ext cx="2514600" cy="2305050"/>
          </a:xfrm>
          <a:prstGeom prst="hexagon">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15" name="Hexagon 14"/>
          <p:cNvSpPr/>
          <p:nvPr userDrawn="1"/>
        </p:nvSpPr>
        <p:spPr>
          <a:xfrm>
            <a:off x="6210300" y="3841749"/>
            <a:ext cx="2514600" cy="2305050"/>
          </a:xfrm>
          <a:prstGeom prst="hexagon">
            <a:avLst/>
          </a:prstGeom>
          <a:solidFill>
            <a:schemeClr val="accent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ext Placeholder 2"/>
          <p:cNvSpPr>
            <a:spLocks noGrp="1"/>
          </p:cNvSpPr>
          <p:nvPr>
            <p:ph type="body" idx="1"/>
          </p:nvPr>
        </p:nvSpPr>
        <p:spPr>
          <a:xfrm>
            <a:off x="723900" y="1687513"/>
            <a:ext cx="1943100" cy="1741487"/>
          </a:xfrm>
        </p:spPr>
        <p:txBody>
          <a:bodyPr anchor="b">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p:cNvSpPr>
            <a:spLocks noGrp="1"/>
          </p:cNvSpPr>
          <p:nvPr>
            <p:ph type="body" idx="13"/>
          </p:nvPr>
        </p:nvSpPr>
        <p:spPr>
          <a:xfrm>
            <a:off x="3600450" y="1687513"/>
            <a:ext cx="1943100" cy="1741487"/>
          </a:xfrm>
        </p:spPr>
        <p:txBody>
          <a:bodyPr anchor="b">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p:cNvSpPr>
            <a:spLocks noGrp="1"/>
          </p:cNvSpPr>
          <p:nvPr>
            <p:ph type="body" idx="14"/>
          </p:nvPr>
        </p:nvSpPr>
        <p:spPr>
          <a:xfrm>
            <a:off x="6477000" y="1687513"/>
            <a:ext cx="1943100" cy="1741487"/>
          </a:xfrm>
        </p:spPr>
        <p:txBody>
          <a:bodyPr anchor="b">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p:cNvSpPr>
            <a:spLocks noGrp="1"/>
          </p:cNvSpPr>
          <p:nvPr>
            <p:ph type="body" idx="15"/>
          </p:nvPr>
        </p:nvSpPr>
        <p:spPr>
          <a:xfrm>
            <a:off x="704850" y="4123530"/>
            <a:ext cx="1943100" cy="1741487"/>
          </a:xfrm>
        </p:spPr>
        <p:txBody>
          <a:bodyPr anchor="b">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2"/>
          <p:cNvSpPr>
            <a:spLocks noGrp="1"/>
          </p:cNvSpPr>
          <p:nvPr>
            <p:ph type="body" idx="16"/>
          </p:nvPr>
        </p:nvSpPr>
        <p:spPr>
          <a:xfrm>
            <a:off x="3600450" y="4123530"/>
            <a:ext cx="1943100" cy="1741487"/>
          </a:xfrm>
        </p:spPr>
        <p:txBody>
          <a:bodyPr anchor="b">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p:cNvSpPr>
            <a:spLocks noGrp="1"/>
          </p:cNvSpPr>
          <p:nvPr>
            <p:ph type="body" idx="17"/>
          </p:nvPr>
        </p:nvSpPr>
        <p:spPr>
          <a:xfrm>
            <a:off x="6496050" y="4191000"/>
            <a:ext cx="1943100" cy="1741487"/>
          </a:xfrm>
        </p:spPr>
        <p:txBody>
          <a:bodyPr anchor="b">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extdate">
            <a:extLst>
              <a:ext uri="{FF2B5EF4-FFF2-40B4-BE49-F238E27FC236}">
                <a16:creationId xmlns:a16="http://schemas.microsoft.com/office/drawing/2014/main" id="{8211C040-D792-AF57-31C4-4546E591EBB3}"/>
              </a:ext>
            </a:extLst>
          </p:cNvPr>
          <p:cNvSpPr txBox="1"/>
          <p:nvPr userDrawn="1"/>
        </p:nvSpPr>
        <p:spPr>
          <a:xfrm>
            <a:off x="361498" y="6356350"/>
            <a:ext cx="5152723" cy="22860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900" b="0" i="0" u="none" strike="noStrike" kern="1200" baseline="0">
                <a:solidFill>
                  <a:schemeClr val="bg1">
                    <a:lumMod val="65000"/>
                  </a:schemeClr>
                </a:solidFill>
                <a:latin typeface="Arial" panose="020B0604020202020204" pitchFamily="34" charset="0"/>
                <a:ea typeface="+mn-ea"/>
                <a:cs typeface="Arial" panose="020B0604020202020204" pitchFamily="34" charset="0"/>
              </a:rPr>
              <a:t>© 2025 USI Insurance Services. All rights reserved.</a:t>
            </a:r>
            <a:endParaRPr lang="en-US" sz="900" b="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5037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F582ECA0-F0AA-4643-A99B-712494A159DC}"/>
              </a:ext>
            </a:extLst>
          </p:cNvPr>
          <p:cNvSpPr>
            <a:spLocks noGrp="1"/>
          </p:cNvSpPr>
          <p:nvPr>
            <p:ph idx="1"/>
          </p:nvPr>
        </p:nvSpPr>
        <p:spPr>
          <a:xfrm>
            <a:off x="457200" y="1143000"/>
            <a:ext cx="8229600" cy="5029203"/>
          </a:xfrm>
        </p:spPr>
        <p:txBody>
          <a:bodyPr>
            <a:normAutofit/>
          </a:bodyPr>
          <a:lstStyle>
            <a:lvl1pPr>
              <a:defRPr sz="2800">
                <a:latin typeface="+mn-lt"/>
                <a:cs typeface="Arial" panose="020B0604020202020204" pitchFamily="34" charset="0"/>
              </a:defRPr>
            </a:lvl1pPr>
            <a:lvl2pPr>
              <a:defRPr sz="2400">
                <a:latin typeface="+mn-lt"/>
                <a:cs typeface="Arial" panose="020B0604020202020204" pitchFamily="34" charset="0"/>
              </a:defRPr>
            </a:lvl2pPr>
            <a:lvl3pPr>
              <a:defRPr sz="20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33400" y="183346"/>
            <a:ext cx="8229600" cy="817912"/>
          </a:xfrm>
        </p:spPr>
        <p:txBody>
          <a:bodyPr>
            <a:normAutofit/>
          </a:bodyPr>
          <a:lstStyle>
            <a:lvl1pPr algn="l">
              <a:defRPr sz="2800" b="1" cap="all" baseline="0">
                <a:solidFill>
                  <a:schemeClr val="accent2"/>
                </a:solidFill>
              </a:defRPr>
            </a:lvl1pPr>
          </a:lstStyle>
          <a:p>
            <a:r>
              <a:rPr lang="en-US"/>
              <a:t>Click to edit Master title style</a:t>
            </a:r>
          </a:p>
        </p:txBody>
      </p:sp>
      <p:grpSp>
        <p:nvGrpSpPr>
          <p:cNvPr id="4" name="Group 3">
            <a:extLst>
              <a:ext uri="{FF2B5EF4-FFF2-40B4-BE49-F238E27FC236}">
                <a16:creationId xmlns:a16="http://schemas.microsoft.com/office/drawing/2014/main" id="{12610C55-4DAA-0C67-D474-FB8538292D94}"/>
              </a:ext>
            </a:extLst>
          </p:cNvPr>
          <p:cNvGrpSpPr/>
          <p:nvPr userDrawn="1"/>
        </p:nvGrpSpPr>
        <p:grpSpPr>
          <a:xfrm rot="16200000">
            <a:off x="3894137" y="-5409406"/>
            <a:ext cx="1355726" cy="9829800"/>
            <a:chOff x="7004" y="374918"/>
            <a:chExt cx="1816359" cy="11200423"/>
          </a:xfrm>
        </p:grpSpPr>
        <p:grpSp>
          <p:nvGrpSpPr>
            <p:cNvPr id="5" name="Group 4">
              <a:extLst>
                <a:ext uri="{FF2B5EF4-FFF2-40B4-BE49-F238E27FC236}">
                  <a16:creationId xmlns:a16="http://schemas.microsoft.com/office/drawing/2014/main" id="{D028D263-11EE-B4A4-E998-63FF9B03F5E0}"/>
                </a:ext>
              </a:extLst>
            </p:cNvPr>
            <p:cNvGrpSpPr/>
            <p:nvPr userDrawn="1"/>
          </p:nvGrpSpPr>
          <p:grpSpPr>
            <a:xfrm>
              <a:off x="7014" y="374918"/>
              <a:ext cx="1816349" cy="11200423"/>
              <a:chOff x="51837" y="194610"/>
              <a:chExt cx="1816741" cy="11200673"/>
            </a:xfrm>
          </p:grpSpPr>
          <p:sp>
            <p:nvSpPr>
              <p:cNvPr id="8" name="Isosceles Triangle 7">
                <a:extLst>
                  <a:ext uri="{FF2B5EF4-FFF2-40B4-BE49-F238E27FC236}">
                    <a16:creationId xmlns:a16="http://schemas.microsoft.com/office/drawing/2014/main" id="{3A85D5C5-EECD-AA0D-ED65-4230D5F3C053}"/>
                  </a:ext>
                </a:extLst>
              </p:cNvPr>
              <p:cNvSpPr/>
              <p:nvPr userDrawn="1"/>
            </p:nvSpPr>
            <p:spPr>
              <a:xfrm rot="5400000">
                <a:off x="-1266739" y="1513186"/>
                <a:ext cx="4453891" cy="1816740"/>
              </a:xfrm>
              <a:prstGeom prst="triangle">
                <a:avLst>
                  <a:gd name="adj" fmla="val 50306"/>
                </a:avLst>
              </a:prstGeom>
              <a:solidFill>
                <a:schemeClr val="accent3">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Isosceles Triangle 8">
                <a:extLst>
                  <a:ext uri="{FF2B5EF4-FFF2-40B4-BE49-F238E27FC236}">
                    <a16:creationId xmlns:a16="http://schemas.microsoft.com/office/drawing/2014/main" id="{DF9BE08A-E646-10BC-29EF-B2E8B34CA6B1}"/>
                  </a:ext>
                </a:extLst>
              </p:cNvPr>
              <p:cNvSpPr/>
              <p:nvPr userDrawn="1"/>
            </p:nvSpPr>
            <p:spPr>
              <a:xfrm rot="5400000">
                <a:off x="-1266418" y="5990756"/>
                <a:ext cx="4453255" cy="1816737"/>
              </a:xfrm>
              <a:prstGeom prst="triangle">
                <a:avLst>
                  <a:gd name="adj" fmla="val 50306"/>
                </a:avLst>
              </a:prstGeom>
              <a:solidFill>
                <a:schemeClr val="accent6">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Isosceles Triangle 9">
                <a:extLst>
                  <a:ext uri="{FF2B5EF4-FFF2-40B4-BE49-F238E27FC236}">
                    <a16:creationId xmlns:a16="http://schemas.microsoft.com/office/drawing/2014/main" id="{DEFDE8C1-7265-18E9-2042-E48478E95024}"/>
                  </a:ext>
                </a:extLst>
              </p:cNvPr>
              <p:cNvSpPr/>
              <p:nvPr userDrawn="1"/>
            </p:nvSpPr>
            <p:spPr>
              <a:xfrm rot="5400000">
                <a:off x="-1266420" y="8260288"/>
                <a:ext cx="4453255" cy="1816735"/>
              </a:xfrm>
              <a:prstGeom prst="triangle">
                <a:avLst>
                  <a:gd name="adj" fmla="val 50306"/>
                </a:avLst>
              </a:prstGeom>
              <a:solidFill>
                <a:srgbClr val="C6D7B9">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 name="Isosceles Triangle 5">
              <a:extLst>
                <a:ext uri="{FF2B5EF4-FFF2-40B4-BE49-F238E27FC236}">
                  <a16:creationId xmlns:a16="http://schemas.microsoft.com/office/drawing/2014/main" id="{212B7DE4-EB77-4FF6-0762-7172D412F054}"/>
                </a:ext>
              </a:extLst>
            </p:cNvPr>
            <p:cNvSpPr/>
            <p:nvPr userDrawn="1"/>
          </p:nvSpPr>
          <p:spPr>
            <a:xfrm rot="5400000">
              <a:off x="-1311402" y="3913978"/>
              <a:ext cx="4453158" cy="1816346"/>
            </a:xfrm>
            <a:prstGeom prst="triangle">
              <a:avLst>
                <a:gd name="adj" fmla="val 50306"/>
              </a:avLst>
            </a:prstGeom>
            <a:solidFill>
              <a:schemeClr val="accent2">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1" name="Rectangle 10">
            <a:extLst>
              <a:ext uri="{FF2B5EF4-FFF2-40B4-BE49-F238E27FC236}">
                <a16:creationId xmlns:a16="http://schemas.microsoft.com/office/drawing/2014/main" id="{47B9D229-6018-F159-CAD2-25660D75875B}"/>
              </a:ext>
            </a:extLst>
          </p:cNvPr>
          <p:cNvSpPr/>
          <p:nvPr userDrawn="1"/>
        </p:nvSpPr>
        <p:spPr>
          <a:xfrm>
            <a:off x="0" y="838200"/>
            <a:ext cx="6019800" cy="8685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date">
            <a:extLst>
              <a:ext uri="{FF2B5EF4-FFF2-40B4-BE49-F238E27FC236}">
                <a16:creationId xmlns:a16="http://schemas.microsoft.com/office/drawing/2014/main" id="{1EFD9E93-1146-7DF4-14EC-6C274BF40182}"/>
              </a:ext>
            </a:extLst>
          </p:cNvPr>
          <p:cNvSpPr txBox="1"/>
          <p:nvPr userDrawn="1"/>
        </p:nvSpPr>
        <p:spPr>
          <a:xfrm>
            <a:off x="361498" y="6356350"/>
            <a:ext cx="5152723" cy="22860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900" b="0" i="0" u="none" strike="noStrike" kern="1200" baseline="0">
                <a:solidFill>
                  <a:schemeClr val="bg1">
                    <a:lumMod val="65000"/>
                  </a:schemeClr>
                </a:solidFill>
                <a:latin typeface="Arial" panose="020B0604020202020204" pitchFamily="34" charset="0"/>
                <a:ea typeface="+mn-ea"/>
                <a:cs typeface="Arial" panose="020B0604020202020204" pitchFamily="34" charset="0"/>
              </a:rPr>
              <a:t>© 2025 USI Insurance Services. All rights reserved.</a:t>
            </a:r>
            <a:endParaRPr lang="en-US" sz="900" b="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05241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date">
            <a:extLst>
              <a:ext uri="{FF2B5EF4-FFF2-40B4-BE49-F238E27FC236}">
                <a16:creationId xmlns:a16="http://schemas.microsoft.com/office/drawing/2014/main" id="{6C0DF5BB-BAA7-C6D0-E7CF-ACBCD7ADCA07}"/>
              </a:ext>
            </a:extLst>
          </p:cNvPr>
          <p:cNvSpPr txBox="1"/>
          <p:nvPr userDrawn="1"/>
        </p:nvSpPr>
        <p:spPr>
          <a:xfrm>
            <a:off x="361498" y="6356350"/>
            <a:ext cx="5152723" cy="22860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900" b="0" i="0" u="none" strike="noStrike" kern="1200" baseline="0">
                <a:solidFill>
                  <a:schemeClr val="bg1">
                    <a:lumMod val="65000"/>
                  </a:schemeClr>
                </a:solidFill>
                <a:latin typeface="Arial" panose="020B0604020202020204" pitchFamily="34" charset="0"/>
                <a:ea typeface="+mn-ea"/>
                <a:cs typeface="Arial" panose="020B0604020202020204" pitchFamily="34" charset="0"/>
              </a:rPr>
              <a:t>© 2025 USI Insurance Services. All rights reserved.</a:t>
            </a:r>
            <a:endParaRPr lang="en-US" sz="900" b="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0439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cal">
    <p:bg>
      <p:bgPr>
        <a:solidFill>
          <a:schemeClr val="bg1">
            <a:alpha val="60000"/>
          </a:schemeClr>
        </a:solidFill>
        <a:effectLst/>
      </p:bgPr>
    </p:bg>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76D4F8C5-3B3B-4257-AB8E-0EFD0CF9F65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32BD8CD8-845A-4E3B-80A6-4ECE75E349CA}" type="slidenum">
              <a:rPr lang="en-US" smtClean="0"/>
              <a:t>‹#›</a:t>
            </a:fld>
            <a:endParaRPr lang="en-US"/>
          </a:p>
        </p:txBody>
      </p:sp>
      <p:sp>
        <p:nvSpPr>
          <p:cNvPr id="41" name="Title 1">
            <a:extLst>
              <a:ext uri="{FF2B5EF4-FFF2-40B4-BE49-F238E27FC236}">
                <a16:creationId xmlns:a16="http://schemas.microsoft.com/office/drawing/2014/main" id="{571C5704-201C-5AA1-0CD3-776030948594}"/>
              </a:ext>
            </a:extLst>
          </p:cNvPr>
          <p:cNvSpPr>
            <a:spLocks noGrp="1"/>
          </p:cNvSpPr>
          <p:nvPr>
            <p:ph type="title"/>
          </p:nvPr>
        </p:nvSpPr>
        <p:spPr>
          <a:xfrm>
            <a:off x="533400" y="132896"/>
            <a:ext cx="8229600" cy="868362"/>
          </a:xfrm>
        </p:spPr>
        <p:txBody>
          <a:bodyPr>
            <a:normAutofit/>
          </a:bodyPr>
          <a:lstStyle>
            <a:lvl1pPr algn="l">
              <a:defRPr sz="2800" b="1" cap="all" baseline="0">
                <a:solidFill>
                  <a:schemeClr val="accent2"/>
                </a:solidFill>
              </a:defRPr>
            </a:lvl1pPr>
          </a:lstStyle>
          <a:p>
            <a:r>
              <a:rPr lang="en-US"/>
              <a:t>Click to edit Master title style</a:t>
            </a:r>
          </a:p>
        </p:txBody>
      </p:sp>
      <p:sp>
        <p:nvSpPr>
          <p:cNvPr id="2" name="Textdate">
            <a:extLst>
              <a:ext uri="{FF2B5EF4-FFF2-40B4-BE49-F238E27FC236}">
                <a16:creationId xmlns:a16="http://schemas.microsoft.com/office/drawing/2014/main" id="{423ABA34-9C57-F876-C95F-126B05FDB998}"/>
              </a:ext>
            </a:extLst>
          </p:cNvPr>
          <p:cNvSpPr txBox="1"/>
          <p:nvPr userDrawn="1"/>
        </p:nvSpPr>
        <p:spPr>
          <a:xfrm>
            <a:off x="361498" y="6356350"/>
            <a:ext cx="5152723" cy="22860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900" b="0" i="0" u="none" strike="noStrike" kern="1200" baseline="0">
                <a:solidFill>
                  <a:schemeClr val="bg1">
                    <a:lumMod val="65000"/>
                  </a:schemeClr>
                </a:solidFill>
                <a:latin typeface="Arial" panose="020B0604020202020204" pitchFamily="34" charset="0"/>
                <a:ea typeface="+mn-ea"/>
                <a:cs typeface="Arial" panose="020B0604020202020204" pitchFamily="34" charset="0"/>
              </a:rPr>
              <a:t>© 2025 USI Insurance Services. All rights reserved.</a:t>
            </a:r>
            <a:endParaRPr lang="en-US" sz="900" b="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61456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76D4F8C5-3B3B-4257-AB8E-0EFD0CF9F653}"/>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32BD8CD8-845A-4E3B-80A6-4ECE75E349CA}" type="slidenum">
              <a:rPr lang="en-US" smtClean="0"/>
              <a:t>‹#›</a:t>
            </a:fld>
            <a:endParaRPr lang="en-US"/>
          </a:p>
        </p:txBody>
      </p:sp>
      <p:sp>
        <p:nvSpPr>
          <p:cNvPr id="25" name="Title 1">
            <a:extLst>
              <a:ext uri="{FF2B5EF4-FFF2-40B4-BE49-F238E27FC236}">
                <a16:creationId xmlns:a16="http://schemas.microsoft.com/office/drawing/2014/main" id="{4A1A739A-BB43-FB5F-980A-DAF02E9E769B}"/>
              </a:ext>
            </a:extLst>
          </p:cNvPr>
          <p:cNvSpPr>
            <a:spLocks noGrp="1"/>
          </p:cNvSpPr>
          <p:nvPr>
            <p:ph type="title"/>
          </p:nvPr>
        </p:nvSpPr>
        <p:spPr>
          <a:xfrm>
            <a:off x="533400" y="132896"/>
            <a:ext cx="8229600" cy="868362"/>
          </a:xfrm>
        </p:spPr>
        <p:txBody>
          <a:bodyPr>
            <a:normAutofit/>
          </a:bodyPr>
          <a:lstStyle>
            <a:lvl1pPr algn="l">
              <a:defRPr sz="2800" b="1" cap="all" baseline="0">
                <a:solidFill>
                  <a:schemeClr val="accent2"/>
                </a:solidFill>
              </a:defRPr>
            </a:lvl1pPr>
          </a:lstStyle>
          <a:p>
            <a:r>
              <a:rPr lang="en-US"/>
              <a:t>Click to edit Master title style</a:t>
            </a:r>
          </a:p>
        </p:txBody>
      </p:sp>
      <p:sp>
        <p:nvSpPr>
          <p:cNvPr id="2" name="Textdate">
            <a:extLst>
              <a:ext uri="{FF2B5EF4-FFF2-40B4-BE49-F238E27FC236}">
                <a16:creationId xmlns:a16="http://schemas.microsoft.com/office/drawing/2014/main" id="{D726FC97-7909-59CC-A589-D8E6E94B557E}"/>
              </a:ext>
            </a:extLst>
          </p:cNvPr>
          <p:cNvSpPr txBox="1"/>
          <p:nvPr userDrawn="1"/>
        </p:nvSpPr>
        <p:spPr>
          <a:xfrm>
            <a:off x="361498" y="6356350"/>
            <a:ext cx="5152723" cy="22860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ct val="0"/>
              </a:spcAft>
              <a:buClrTx/>
              <a:buSzTx/>
              <a:buFontTx/>
              <a:buNone/>
              <a:defRPr/>
            </a:pPr>
            <a:r>
              <a:rPr lang="en-US" sz="900" b="0" i="0" u="none" strike="noStrike" kern="1200" baseline="0">
                <a:solidFill>
                  <a:schemeClr val="bg1">
                    <a:lumMod val="65000"/>
                  </a:schemeClr>
                </a:solidFill>
                <a:latin typeface="Arial" panose="020B0604020202020204" pitchFamily="34" charset="0"/>
                <a:ea typeface="+mn-ea"/>
                <a:cs typeface="Arial" panose="020B0604020202020204" pitchFamily="34" charset="0"/>
              </a:rPr>
              <a:t>© 2025 USI Insurance Services. All rights reserved.</a:t>
            </a:r>
            <a:endParaRPr lang="en-US" sz="900" b="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7108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32BD8CD8-845A-4E3B-80A6-4ECE75E349CA}" type="slidenum">
              <a:rPr lang="en-US" smtClean="0"/>
              <a:t>‹#›</a:t>
            </a:fld>
            <a:endParaRPr lang="en-US"/>
          </a:p>
        </p:txBody>
      </p:sp>
    </p:spTree>
    <p:extLst>
      <p:ext uri="{BB962C8B-B14F-4D97-AF65-F5344CB8AC3E}">
        <p14:creationId xmlns:p14="http://schemas.microsoft.com/office/powerpoint/2010/main" val="87639292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49" r:id="rId15"/>
    <p:sldLayoutId id="2147483660" r:id="rId16"/>
    <p:sldLayoutId id="2147483662" r:id="rId17"/>
    <p:sldLayoutId id="2147483663" r:id="rId18"/>
    <p:sldLayoutId id="2147483665" r:id="rId19"/>
    <p:sldLayoutId id="2147483666" r:id="rId20"/>
    <p:sldLayoutId id="2147483667" r:id="rId21"/>
    <p:sldLayoutId id="2147483668" r:id="rId22"/>
    <p:sldLayoutId id="2147483669" r:id="rId23"/>
    <p:sldLayoutId id="2147483670" r:id="rId24"/>
    <p:sldLayoutId id="2147483664" r:id="rId25"/>
    <p:sldLayoutId id="2147483687" r:id="rId26"/>
  </p:sldLayoutIdLst>
  <p:transition/>
  <p:hf hdr="0" ftr="0" dt="0"/>
  <p:txStyles>
    <p:titleStyle>
      <a:lvl1pPr algn="ctr" defTabSz="914400" rtl="0" eaLnBrk="1" latinLnBrk="0" hangingPunct="1">
        <a:spcBef>
          <a:spcPct val="0"/>
        </a:spcBef>
        <a:buNone/>
        <a:defRPr sz="4400" b="1" kern="1200">
          <a:solidFill>
            <a:schemeClr val="accent2"/>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Clr>
          <a:schemeClr val="accent2"/>
        </a:buClr>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villageofgermantownwi.munisselfservice.com/ess/default.aspx" TargetMode="External"/><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FF5EA9D-F016-4F30-8E27-5125501A5497}"/>
              </a:ext>
            </a:extLst>
          </p:cNvPr>
          <p:cNvSpPr>
            <a:spLocks noGrp="1"/>
          </p:cNvSpPr>
          <p:nvPr>
            <p:ph type="ctrTitle" idx="4294967295"/>
          </p:nvPr>
        </p:nvSpPr>
        <p:spPr>
          <a:xfrm>
            <a:off x="-1447800" y="4572000"/>
            <a:ext cx="7391400" cy="1295400"/>
          </a:xfrm>
        </p:spPr>
        <p:txBody>
          <a:bodyPr>
            <a:noAutofit/>
          </a:bodyPr>
          <a:lstStyle/>
          <a:p>
            <a:pPr algn="r"/>
            <a:r>
              <a:rPr lang="en-US" sz="3600" dirty="0">
                <a:solidFill>
                  <a:schemeClr val="bg1"/>
                </a:solidFill>
              </a:rPr>
              <a:t>2026 Open Enrollment</a:t>
            </a:r>
          </a:p>
        </p:txBody>
      </p:sp>
      <p:sp>
        <p:nvSpPr>
          <p:cNvPr id="8" name="Rectangle 4">
            <a:extLst>
              <a:ext uri="{FF2B5EF4-FFF2-40B4-BE49-F238E27FC236}">
                <a16:creationId xmlns:a16="http://schemas.microsoft.com/office/drawing/2014/main" id="{330B90F2-8313-4767-A162-9D7075F9F519}"/>
              </a:ext>
            </a:extLst>
          </p:cNvPr>
          <p:cNvSpPr>
            <a:spLocks noGrp="1" noChangeArrowheads="1"/>
          </p:cNvSpPr>
          <p:nvPr>
            <p:ph type="dt" sz="half" idx="4294967295"/>
          </p:nvPr>
        </p:nvSpPr>
        <p:spPr>
          <a:xfrm>
            <a:off x="0" y="6477000"/>
            <a:ext cx="9144000" cy="563562"/>
          </a:xfrm>
          <a:prstGeom prst="rect">
            <a:avLst/>
          </a:prstGeom>
        </p:spPr>
        <p:txBody>
          <a:bodyPr/>
          <a:lstStyle>
            <a:lvl1pPr>
              <a:defRPr sz="1400"/>
            </a:lvl1pPr>
          </a:lstStyle>
          <a:p>
            <a:pPr algn="ctr"/>
            <a:r>
              <a:rPr lang="en-US" sz="800">
                <a:solidFill>
                  <a:schemeClr val="bg1">
                    <a:lumMod val="95000"/>
                  </a:schemeClr>
                </a:solidFill>
              </a:rPr>
              <a:t>CONFIDENTIAL AND PROPRIETARY:  This presentation and the information contained herein is confidential and proprietary information of USI Insurance Services, LLC ("USI"). Recipient agrees not to copy, reproduce or distribute this document, in whole or in part, without the prior written consent of USI. Estimates are illustrative given data limitation, may not be cumulative and are subject to change based on carrier underwriting.</a:t>
            </a:r>
          </a:p>
          <a:p>
            <a:pPr algn="ctr"/>
            <a:r>
              <a:rPr lang="en-US" sz="800">
                <a:solidFill>
                  <a:schemeClr val="bg1">
                    <a:lumMod val="95000"/>
                  </a:schemeClr>
                </a:solidFill>
              </a:rPr>
              <a:t>  © 2025 USI Insurance Services. All rights reserved.</a:t>
            </a:r>
          </a:p>
        </p:txBody>
      </p:sp>
      <p:pic>
        <p:nvPicPr>
          <p:cNvPr id="2" name="Picture 1" descr="A red white and black text&#10;&#10;Description automatically generated">
            <a:extLst>
              <a:ext uri="{FF2B5EF4-FFF2-40B4-BE49-F238E27FC236}">
                <a16:creationId xmlns:a16="http://schemas.microsoft.com/office/drawing/2014/main" id="{E90A5931-E20D-0A3A-357F-A48EE379A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527040"/>
            <a:ext cx="2174240" cy="949960"/>
          </a:xfrm>
          <a:prstGeom prst="rect">
            <a:avLst/>
          </a:prstGeom>
        </p:spPr>
      </p:pic>
    </p:spTree>
    <p:extLst>
      <p:ext uri="{BB962C8B-B14F-4D97-AF65-F5344CB8AC3E}">
        <p14:creationId xmlns:p14="http://schemas.microsoft.com/office/powerpoint/2010/main" val="22638692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FA1F2-9C04-248B-97B0-57E4E59F14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2EFA90-6E59-88D5-896C-8A5298D5013A}"/>
              </a:ext>
            </a:extLst>
          </p:cNvPr>
          <p:cNvSpPr>
            <a:spLocks noGrp="1"/>
          </p:cNvSpPr>
          <p:nvPr>
            <p:ph type="title"/>
          </p:nvPr>
        </p:nvSpPr>
        <p:spPr/>
        <p:txBody>
          <a:bodyPr/>
          <a:lstStyle/>
          <a:p>
            <a:r>
              <a:rPr lang="en-US" dirty="0"/>
              <a:t>Tyler Munis Self Service</a:t>
            </a:r>
          </a:p>
        </p:txBody>
      </p:sp>
      <p:pic>
        <p:nvPicPr>
          <p:cNvPr id="3" name="Picture 2">
            <a:extLst>
              <a:ext uri="{FF2B5EF4-FFF2-40B4-BE49-F238E27FC236}">
                <a16:creationId xmlns:a16="http://schemas.microsoft.com/office/drawing/2014/main" id="{8286960A-4E28-135E-7AB6-D27249210CCD}"/>
              </a:ext>
            </a:extLst>
          </p:cNvPr>
          <p:cNvPicPr>
            <a:picLocks noChangeAspect="1"/>
          </p:cNvPicPr>
          <p:nvPr/>
        </p:nvPicPr>
        <p:blipFill>
          <a:blip r:embed="rId2"/>
          <a:stretch>
            <a:fillRect/>
          </a:stretch>
        </p:blipFill>
        <p:spPr>
          <a:xfrm>
            <a:off x="114300" y="1066800"/>
            <a:ext cx="8915400" cy="4860398"/>
          </a:xfrm>
          <a:prstGeom prst="rect">
            <a:avLst/>
          </a:prstGeom>
        </p:spPr>
      </p:pic>
    </p:spTree>
    <p:extLst>
      <p:ext uri="{BB962C8B-B14F-4D97-AF65-F5344CB8AC3E}">
        <p14:creationId xmlns:p14="http://schemas.microsoft.com/office/powerpoint/2010/main" val="32624248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691BC-914C-FF34-38A8-5FFC18FA3E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08D635A-3B83-07D4-3321-3BECBA6E129A}"/>
              </a:ext>
            </a:extLst>
          </p:cNvPr>
          <p:cNvPicPr>
            <a:picLocks noChangeAspect="1"/>
          </p:cNvPicPr>
          <p:nvPr/>
        </p:nvPicPr>
        <p:blipFill>
          <a:blip r:embed="rId2"/>
          <a:stretch>
            <a:fillRect/>
          </a:stretch>
        </p:blipFill>
        <p:spPr>
          <a:xfrm>
            <a:off x="304800" y="1524000"/>
            <a:ext cx="8633066" cy="3733800"/>
          </a:xfrm>
          <a:prstGeom prst="rect">
            <a:avLst/>
          </a:prstGeom>
          <a:noFill/>
        </p:spPr>
      </p:pic>
      <p:sp>
        <p:nvSpPr>
          <p:cNvPr id="5" name="Title 4">
            <a:extLst>
              <a:ext uri="{FF2B5EF4-FFF2-40B4-BE49-F238E27FC236}">
                <a16:creationId xmlns:a16="http://schemas.microsoft.com/office/drawing/2014/main" id="{C8FFF56F-EDA7-E0B8-8E53-A1027F99B1FE}"/>
              </a:ext>
            </a:extLst>
          </p:cNvPr>
          <p:cNvSpPr>
            <a:spLocks noGrp="1"/>
          </p:cNvSpPr>
          <p:nvPr>
            <p:ph type="title"/>
          </p:nvPr>
        </p:nvSpPr>
        <p:spPr>
          <a:xfrm>
            <a:off x="533400" y="183346"/>
            <a:ext cx="8229600" cy="817912"/>
          </a:xfrm>
        </p:spPr>
        <p:txBody>
          <a:bodyPr anchor="ctr">
            <a:normAutofit/>
          </a:bodyPr>
          <a:lstStyle/>
          <a:p>
            <a:r>
              <a:rPr lang="en-US" dirty="0"/>
              <a:t>Tyler Munis Self Service</a:t>
            </a:r>
          </a:p>
        </p:txBody>
      </p:sp>
    </p:spTree>
    <p:extLst>
      <p:ext uri="{BB962C8B-B14F-4D97-AF65-F5344CB8AC3E}">
        <p14:creationId xmlns:p14="http://schemas.microsoft.com/office/powerpoint/2010/main" val="11274935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B55D0-820F-A3B6-05E1-D4B05304046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8FFF067-BDEF-521B-4FB9-224205AFB048}"/>
              </a:ext>
            </a:extLst>
          </p:cNvPr>
          <p:cNvSpPr>
            <a:spLocks noGrp="1"/>
          </p:cNvSpPr>
          <p:nvPr>
            <p:ph type="title"/>
          </p:nvPr>
        </p:nvSpPr>
        <p:spPr>
          <a:xfrm>
            <a:off x="533400" y="183346"/>
            <a:ext cx="8229600" cy="817912"/>
          </a:xfrm>
        </p:spPr>
        <p:txBody>
          <a:bodyPr anchor="ctr">
            <a:normAutofit/>
          </a:bodyPr>
          <a:lstStyle/>
          <a:p>
            <a:r>
              <a:rPr lang="en-US" dirty="0"/>
              <a:t>Tyler Munis Self Service</a:t>
            </a:r>
          </a:p>
        </p:txBody>
      </p:sp>
      <p:pic>
        <p:nvPicPr>
          <p:cNvPr id="2" name="Picture 1">
            <a:extLst>
              <a:ext uri="{FF2B5EF4-FFF2-40B4-BE49-F238E27FC236}">
                <a16:creationId xmlns:a16="http://schemas.microsoft.com/office/drawing/2014/main" id="{752CFCBC-354C-5540-48D6-D2F3A2E95C28}"/>
              </a:ext>
            </a:extLst>
          </p:cNvPr>
          <p:cNvPicPr>
            <a:picLocks noChangeAspect="1"/>
          </p:cNvPicPr>
          <p:nvPr/>
        </p:nvPicPr>
        <p:blipFill>
          <a:blip r:embed="rId2"/>
          <a:stretch>
            <a:fillRect/>
          </a:stretch>
        </p:blipFill>
        <p:spPr>
          <a:xfrm>
            <a:off x="176645" y="1066800"/>
            <a:ext cx="8763000" cy="3528948"/>
          </a:xfrm>
          <a:prstGeom prst="rect">
            <a:avLst/>
          </a:prstGeom>
        </p:spPr>
      </p:pic>
      <p:sp>
        <p:nvSpPr>
          <p:cNvPr id="4" name="Oval 3">
            <a:extLst>
              <a:ext uri="{FF2B5EF4-FFF2-40B4-BE49-F238E27FC236}">
                <a16:creationId xmlns:a16="http://schemas.microsoft.com/office/drawing/2014/main" id="{96F13683-2E31-D3CF-2A0A-AD8E42C2973B}"/>
              </a:ext>
            </a:extLst>
          </p:cNvPr>
          <p:cNvSpPr/>
          <p:nvPr/>
        </p:nvSpPr>
        <p:spPr>
          <a:xfrm>
            <a:off x="7315200" y="4114800"/>
            <a:ext cx="1652155" cy="762000"/>
          </a:xfrm>
          <a:prstGeom prst="ellipse">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Arial"/>
            </a:endParaRPr>
          </a:p>
        </p:txBody>
      </p:sp>
      <p:pic>
        <p:nvPicPr>
          <p:cNvPr id="6" name="Picture 5">
            <a:extLst>
              <a:ext uri="{FF2B5EF4-FFF2-40B4-BE49-F238E27FC236}">
                <a16:creationId xmlns:a16="http://schemas.microsoft.com/office/drawing/2014/main" id="{F1755DAC-F197-428B-4FE5-2F4C17592301}"/>
              </a:ext>
            </a:extLst>
          </p:cNvPr>
          <p:cNvPicPr>
            <a:picLocks noChangeAspect="1"/>
          </p:cNvPicPr>
          <p:nvPr/>
        </p:nvPicPr>
        <p:blipFill>
          <a:blip r:embed="rId3"/>
          <a:stretch>
            <a:fillRect/>
          </a:stretch>
        </p:blipFill>
        <p:spPr>
          <a:xfrm>
            <a:off x="221105" y="5029200"/>
            <a:ext cx="8541895" cy="1255879"/>
          </a:xfrm>
          <a:prstGeom prst="rect">
            <a:avLst/>
          </a:prstGeom>
        </p:spPr>
      </p:pic>
    </p:spTree>
    <p:extLst>
      <p:ext uri="{BB962C8B-B14F-4D97-AF65-F5344CB8AC3E}">
        <p14:creationId xmlns:p14="http://schemas.microsoft.com/office/powerpoint/2010/main" val="1490302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13114-A012-0672-1B40-D9FCE3117AFF}"/>
              </a:ext>
            </a:extLst>
          </p:cNvPr>
          <p:cNvSpPr>
            <a:spLocks noGrp="1"/>
          </p:cNvSpPr>
          <p:nvPr>
            <p:ph idx="1"/>
          </p:nvPr>
        </p:nvSpPr>
        <p:spPr/>
        <p:txBody>
          <a:bodyPr>
            <a:normAutofit/>
          </a:bodyPr>
          <a:lstStyle/>
          <a:p>
            <a:r>
              <a:rPr lang="en-US" sz="1800" dirty="0"/>
              <a:t>The Village has a self funded medical plan, meaning the Village takes on the medical and claims risk for the health plan.</a:t>
            </a:r>
          </a:p>
          <a:p>
            <a:endParaRPr lang="en-US" sz="1800" dirty="0"/>
          </a:p>
          <a:p>
            <a:r>
              <a:rPr lang="en-US" sz="1800" dirty="0"/>
              <a:t>Employee wellness and primary care engagement has been great in 2025! This has allowed us to keep premiums flat for 2026.</a:t>
            </a:r>
          </a:p>
          <a:p>
            <a:endParaRPr lang="en-US" sz="1800" dirty="0"/>
          </a:p>
          <a:p>
            <a:r>
              <a:rPr lang="en-US" sz="1800" dirty="0"/>
              <a:t>There will be no changes to the Gold or Silver plans.</a:t>
            </a:r>
          </a:p>
          <a:p>
            <a:endParaRPr lang="en-US" sz="1800" dirty="0"/>
          </a:p>
          <a:p>
            <a:r>
              <a:rPr lang="en-US" sz="1800" dirty="0"/>
              <a:t>There will be no changes to the dental plan</a:t>
            </a:r>
          </a:p>
          <a:p>
            <a:endParaRPr lang="en-US" sz="1800" dirty="0"/>
          </a:p>
          <a:p>
            <a:r>
              <a:rPr lang="en-US" sz="1800" dirty="0"/>
              <a:t>We will be rolling out a new cash in lieu benefit and Family Reimbursement Account</a:t>
            </a:r>
          </a:p>
          <a:p>
            <a:endParaRPr lang="en-US" sz="1800" dirty="0"/>
          </a:p>
          <a:p>
            <a:endParaRPr lang="en-US" sz="1800" dirty="0"/>
          </a:p>
        </p:txBody>
      </p:sp>
      <p:sp>
        <p:nvSpPr>
          <p:cNvPr id="3" name="Title 2">
            <a:extLst>
              <a:ext uri="{FF2B5EF4-FFF2-40B4-BE49-F238E27FC236}">
                <a16:creationId xmlns:a16="http://schemas.microsoft.com/office/drawing/2014/main" id="{F203069E-E122-76D0-9A47-FED4FA7C035F}"/>
              </a:ext>
            </a:extLst>
          </p:cNvPr>
          <p:cNvSpPr>
            <a:spLocks noGrp="1"/>
          </p:cNvSpPr>
          <p:nvPr>
            <p:ph type="title"/>
          </p:nvPr>
        </p:nvSpPr>
        <p:spPr/>
        <p:txBody>
          <a:bodyPr/>
          <a:lstStyle/>
          <a:p>
            <a:r>
              <a:rPr lang="en-US" dirty="0"/>
              <a:t>A Year in review</a:t>
            </a:r>
          </a:p>
        </p:txBody>
      </p:sp>
    </p:spTree>
    <p:extLst>
      <p:ext uri="{BB962C8B-B14F-4D97-AF65-F5344CB8AC3E}">
        <p14:creationId xmlns:p14="http://schemas.microsoft.com/office/powerpoint/2010/main" val="260815724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Application</a:t>
            </a:r>
          </a:p>
        </p:txBody>
      </p:sp>
      <p:pic>
        <p:nvPicPr>
          <p:cNvPr id="4" name="Picture 3">
            <a:extLst>
              <a:ext uri="{FF2B5EF4-FFF2-40B4-BE49-F238E27FC236}">
                <a16:creationId xmlns:a16="http://schemas.microsoft.com/office/drawing/2014/main" id="{CF68AEA5-7726-3C8C-C7A4-93B34B838911}"/>
              </a:ext>
            </a:extLst>
          </p:cNvPr>
          <p:cNvPicPr>
            <a:picLocks noChangeAspect="1"/>
          </p:cNvPicPr>
          <p:nvPr/>
        </p:nvPicPr>
        <p:blipFill>
          <a:blip r:embed="rId3"/>
          <a:stretch>
            <a:fillRect/>
          </a:stretch>
        </p:blipFill>
        <p:spPr>
          <a:xfrm>
            <a:off x="2455619" y="1001258"/>
            <a:ext cx="4232761" cy="5638800"/>
          </a:xfrm>
          <a:prstGeom prst="rect">
            <a:avLst/>
          </a:prstGeom>
        </p:spPr>
      </p:pic>
    </p:spTree>
    <p:extLst>
      <p:ext uri="{BB962C8B-B14F-4D97-AF65-F5344CB8AC3E}">
        <p14:creationId xmlns:p14="http://schemas.microsoft.com/office/powerpoint/2010/main" val="86669659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0"/>
          <p:cNvSpPr>
            <a:spLocks noGrp="1"/>
          </p:cNvSpPr>
          <p:nvPr>
            <p:ph type="title"/>
          </p:nvPr>
        </p:nvSpPr>
        <p:spPr>
          <a:xfrm>
            <a:off x="152400" y="3043766"/>
            <a:ext cx="6654802" cy="770467"/>
          </a:xfrm>
        </p:spPr>
        <p:txBody>
          <a:bodyPr>
            <a:normAutofit fontScale="90000"/>
          </a:bodyPr>
          <a:lstStyle/>
          <a:p>
            <a:br>
              <a:rPr lang="en-US" dirty="0"/>
            </a:br>
            <a:r>
              <a:rPr lang="en-US" dirty="0"/>
              <a:t>Medical/Rx</a:t>
            </a:r>
            <a:br>
              <a:rPr lang="en-US" dirty="0"/>
            </a:br>
            <a:br>
              <a:rPr lang="en-US" b="1" dirty="0"/>
            </a:br>
            <a:endParaRPr lang="en-US" dirty="0"/>
          </a:p>
        </p:txBody>
      </p:sp>
      <p:sp>
        <p:nvSpPr>
          <p:cNvPr id="2" name="Text Placeholder 1">
            <a:extLst>
              <a:ext uri="{FF2B5EF4-FFF2-40B4-BE49-F238E27FC236}">
                <a16:creationId xmlns:a16="http://schemas.microsoft.com/office/drawing/2014/main" id="{C877C826-34AC-46AA-9902-780EE5E15454}"/>
              </a:ext>
            </a:extLst>
          </p:cNvPr>
          <p:cNvSpPr>
            <a:spLocks noGrp="1"/>
          </p:cNvSpPr>
          <p:nvPr>
            <p:ph type="body" idx="4294967295"/>
          </p:nvPr>
        </p:nvSpPr>
        <p:spPr>
          <a:xfrm>
            <a:off x="2213386" y="3581400"/>
            <a:ext cx="6934200" cy="1679533"/>
          </a:xfrm>
        </p:spPr>
        <p:txBody>
          <a:bodyPr/>
          <a:lstStyle/>
          <a:p>
            <a:pPr marL="0" indent="0">
              <a:buNone/>
            </a:pPr>
            <a:r>
              <a:rPr lang="en-US" dirty="0">
                <a:solidFill>
                  <a:schemeClr val="bg1"/>
                </a:solidFill>
              </a:rPr>
              <a:t>UMR (TPA)</a:t>
            </a:r>
          </a:p>
          <a:p>
            <a:endParaRPr lang="en-US" dirty="0">
              <a:solidFill>
                <a:schemeClr val="bg1"/>
              </a:solidFill>
              <a:highlight>
                <a:srgbClr val="00FF00"/>
              </a:highlight>
            </a:endParaRPr>
          </a:p>
        </p:txBody>
      </p:sp>
    </p:spTree>
    <p:extLst>
      <p:ext uri="{BB962C8B-B14F-4D97-AF65-F5344CB8AC3E}">
        <p14:creationId xmlns:p14="http://schemas.microsoft.com/office/powerpoint/2010/main" val="111496628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Medical </a:t>
            </a:r>
            <a:endParaRPr lang="en-US" sz="1800"/>
          </a:p>
        </p:txBody>
      </p:sp>
      <p:sp>
        <p:nvSpPr>
          <p:cNvPr id="4" name="TextBox 3"/>
          <p:cNvSpPr txBox="1"/>
          <p:nvPr/>
        </p:nvSpPr>
        <p:spPr>
          <a:xfrm>
            <a:off x="3733800" y="6259156"/>
            <a:ext cx="6096000" cy="415498"/>
          </a:xfrm>
          <a:prstGeom prst="rect">
            <a:avLst/>
          </a:prstGeom>
          <a:noFill/>
        </p:spPr>
        <p:txBody>
          <a:bodyPr wrap="square" rtlCol="0">
            <a:spAutoFit/>
          </a:bodyPr>
          <a:lstStyle/>
          <a:p>
            <a:r>
              <a:rPr lang="en-US" sz="1000"/>
              <a:t>*The deductible includes all eligible copays and coinsurance amounts.</a:t>
            </a:r>
          </a:p>
          <a:p>
            <a:r>
              <a:rPr lang="en-US" sz="1000"/>
              <a:t>**The out-of-pocket maximum includes the deductible all eligible copays and coinsurance amounts.</a:t>
            </a:r>
          </a:p>
        </p:txBody>
      </p:sp>
      <p:graphicFrame>
        <p:nvGraphicFramePr>
          <p:cNvPr id="5" name="Medical_Plan_Table_1">
            <a:extLst>
              <a:ext uri="{FF2B5EF4-FFF2-40B4-BE49-F238E27FC236}">
                <a16:creationId xmlns:a16="http://schemas.microsoft.com/office/drawing/2014/main" id="{FBB391D0-FC9F-F4D8-014B-A4FCF462C58A}"/>
              </a:ext>
            </a:extLst>
          </p:cNvPr>
          <p:cNvGraphicFramePr>
            <a:graphicFrameLocks noGrp="1"/>
          </p:cNvGraphicFramePr>
          <p:nvPr>
            <p:extLst>
              <p:ext uri="{D42A27DB-BD31-4B8C-83A1-F6EECF244321}">
                <p14:modId xmlns:p14="http://schemas.microsoft.com/office/powerpoint/2010/main" val="903630798"/>
              </p:ext>
            </p:extLst>
          </p:nvPr>
        </p:nvGraphicFramePr>
        <p:xfrm>
          <a:off x="389709" y="1408138"/>
          <a:ext cx="8321040" cy="4263184"/>
        </p:xfrm>
        <a:graphic>
          <a:graphicData uri="http://schemas.openxmlformats.org/drawingml/2006/table">
            <a:tbl>
              <a:tblPr firstRow="1" bandRow="1">
                <a:tableStyleId>{1E171933-4619-4E11-9A3F-F7608DF75F80}</a:tableStyleId>
              </a:tblPr>
              <a:tblGrid>
                <a:gridCol w="2773680">
                  <a:extLst>
                    <a:ext uri="{9D8B030D-6E8A-4147-A177-3AD203B41FA5}">
                      <a16:colId xmlns:a16="http://schemas.microsoft.com/office/drawing/2014/main" val="20000"/>
                    </a:ext>
                  </a:extLst>
                </a:gridCol>
                <a:gridCol w="2773680">
                  <a:extLst>
                    <a:ext uri="{9D8B030D-6E8A-4147-A177-3AD203B41FA5}">
                      <a16:colId xmlns:a16="http://schemas.microsoft.com/office/drawing/2014/main" val="20001"/>
                    </a:ext>
                  </a:extLst>
                </a:gridCol>
                <a:gridCol w="2773680">
                  <a:extLst>
                    <a:ext uri="{9D8B030D-6E8A-4147-A177-3AD203B41FA5}">
                      <a16:colId xmlns:a16="http://schemas.microsoft.com/office/drawing/2014/main" val="20002"/>
                    </a:ext>
                  </a:extLst>
                </a:gridCol>
              </a:tblGrid>
              <a:tr h="360230">
                <a:tc>
                  <a:txBody>
                    <a:bodyPr/>
                    <a:lstStyle/>
                    <a:p>
                      <a:endParaRPr lang="en-US" sz="1200">
                        <a:solidFill>
                          <a:srgbClr val="CE6900"/>
                        </a:solidFill>
                        <a:latin typeface="+mn-lt"/>
                      </a:endParaRPr>
                    </a:p>
                  </a:txBody>
                  <a:tcPr>
                    <a:solidFill>
                      <a:schemeClr val="bg2"/>
                    </a:solidFill>
                  </a:tcPr>
                </a:tc>
                <a:tc>
                  <a:txBody>
                    <a:bodyPr/>
                    <a:lstStyle/>
                    <a:p>
                      <a:r>
                        <a:rPr lang="en-US" sz="1200" dirty="0">
                          <a:solidFill>
                            <a:srgbClr val="CE6900"/>
                          </a:solidFill>
                          <a:latin typeface="+mn-lt"/>
                        </a:rPr>
                        <a:t>Gold Plan </a:t>
                      </a:r>
                    </a:p>
                  </a:txBody>
                  <a:tcPr>
                    <a:solidFill>
                      <a:schemeClr val="bg2"/>
                    </a:solidFill>
                  </a:tcPr>
                </a:tc>
                <a:tc>
                  <a:txBody>
                    <a:bodyPr/>
                    <a:lstStyle/>
                    <a:p>
                      <a:r>
                        <a:rPr lang="en-US" sz="1200" dirty="0">
                          <a:solidFill>
                            <a:srgbClr val="CE6900"/>
                          </a:solidFill>
                          <a:latin typeface="+mn-lt"/>
                        </a:rPr>
                        <a:t>Silver Plan</a:t>
                      </a:r>
                    </a:p>
                  </a:txBody>
                  <a:tcPr>
                    <a:solidFill>
                      <a:schemeClr val="bg2"/>
                    </a:solidFill>
                  </a:tcPr>
                </a:tc>
                <a:extLst>
                  <a:ext uri="{0D108BD9-81ED-4DB2-BD59-A6C34878D82A}">
                    <a16:rowId xmlns:a16="http://schemas.microsoft.com/office/drawing/2014/main" val="10000"/>
                  </a:ext>
                </a:extLst>
              </a:tr>
              <a:tr h="400257">
                <a:tc>
                  <a:txBody>
                    <a:bodyPr/>
                    <a:lstStyle/>
                    <a:p>
                      <a:r>
                        <a:rPr lang="en-US" sz="1200">
                          <a:solidFill>
                            <a:schemeClr val="tx1"/>
                          </a:solidFill>
                        </a:rPr>
                        <a:t>Annual</a:t>
                      </a:r>
                      <a:r>
                        <a:rPr lang="en-US" sz="1200" baseline="0">
                          <a:solidFill>
                            <a:schemeClr val="tx1"/>
                          </a:solidFill>
                        </a:rPr>
                        <a:t> Deductible*</a:t>
                      </a:r>
                      <a:endParaRPr lang="en-US" sz="1200" b="1">
                        <a:solidFill>
                          <a:schemeClr val="tx1"/>
                        </a:solidFill>
                        <a:latin typeface="Arial" panose="020B0604020202020204" pitchFamily="34" charset="0"/>
                      </a:endParaRPr>
                    </a:p>
                  </a:txBody>
                  <a:tcPr anchor="ctr">
                    <a:noFill/>
                  </a:tcPr>
                </a:tc>
                <a:tc>
                  <a:txBody>
                    <a:bodyPr/>
                    <a:lstStyle/>
                    <a:p>
                      <a:r>
                        <a:rPr lang="en-US" sz="1200">
                          <a:solidFill>
                            <a:schemeClr val="tx1"/>
                          </a:solidFill>
                        </a:rPr>
                        <a:t>$1,000 per individual
$2,000 per family</a:t>
                      </a:r>
                    </a:p>
                  </a:txBody>
                  <a:tcPr anchor="ctr">
                    <a:noFill/>
                  </a:tcPr>
                </a:tc>
                <a:tc>
                  <a:txBody>
                    <a:bodyPr/>
                    <a:lstStyle/>
                    <a:p>
                      <a:r>
                        <a:rPr lang="en-US" sz="1200">
                          <a:solidFill>
                            <a:schemeClr val="tx1"/>
                          </a:solidFill>
                        </a:rPr>
                        <a:t>$3,000 per individual
$6,000 per family</a:t>
                      </a:r>
                    </a:p>
                  </a:txBody>
                  <a:tcPr anchor="ctr">
                    <a:noFill/>
                  </a:tcPr>
                </a:tc>
                <a:extLst>
                  <a:ext uri="{0D108BD9-81ED-4DB2-BD59-A6C34878D82A}">
                    <a16:rowId xmlns:a16="http://schemas.microsoft.com/office/drawing/2014/main" val="10001"/>
                  </a:ext>
                </a:extLst>
              </a:tr>
              <a:tr h="720458">
                <a:tc>
                  <a:txBody>
                    <a:bodyPr/>
                    <a:lstStyle/>
                    <a:p>
                      <a:pPr marL="0" algn="l" defTabSz="914400" rtl="0" eaLnBrk="1" latinLnBrk="0" hangingPunct="1"/>
                      <a:r>
                        <a:rPr lang="en-US" sz="1200" kern="1200">
                          <a:solidFill>
                            <a:schemeClr val="tx1"/>
                          </a:solidFill>
                        </a:rPr>
                        <a:t>Deductible Embedded or Aggregate</a:t>
                      </a:r>
                      <a:endParaRPr lang="en-US" sz="1200" kern="1200">
                        <a:solidFill>
                          <a:schemeClr val="tx1"/>
                        </a:solidFill>
                        <a:latin typeface="+mn-lt"/>
                        <a:ea typeface="+mn-ea"/>
                        <a:cs typeface="+mn-cs"/>
                      </a:endParaRPr>
                    </a:p>
                  </a:txBody>
                  <a:tcPr anchor="ctr">
                    <a:noFill/>
                  </a:tcPr>
                </a:tc>
                <a:tc>
                  <a:txBody>
                    <a:bodyPr/>
                    <a:lstStyle/>
                    <a:p>
                      <a:pPr marL="0" algn="l" defTabSz="914400" rtl="0" eaLnBrk="1" latinLnBrk="0" hangingPunct="1"/>
                      <a:r>
                        <a:rPr lang="en-US" sz="1200" kern="1200" dirty="0">
                          <a:solidFill>
                            <a:schemeClr val="tx1"/>
                          </a:solidFill>
                        </a:rPr>
                        <a:t>Embedded</a:t>
                      </a:r>
                    </a:p>
                  </a:txBody>
                  <a:tcPr anchor="ctr">
                    <a:noFill/>
                  </a:tcPr>
                </a:tc>
                <a:tc>
                  <a:txBody>
                    <a:bodyPr/>
                    <a:lstStyle/>
                    <a:p>
                      <a:pPr marL="0" algn="l" defTabSz="914400" rtl="0" eaLnBrk="1" latinLnBrk="0" hangingPunct="1"/>
                      <a:r>
                        <a:rPr lang="en-US" sz="1200" kern="1200" dirty="0">
                          <a:solidFill>
                            <a:schemeClr val="tx1"/>
                          </a:solidFill>
                        </a:rPr>
                        <a:t>Aggregate</a:t>
                      </a:r>
                    </a:p>
                  </a:txBody>
                  <a:tcPr anchor="ctr">
                    <a:noFill/>
                  </a:tcPr>
                </a:tc>
                <a:extLst>
                  <a:ext uri="{0D108BD9-81ED-4DB2-BD59-A6C34878D82A}">
                    <a16:rowId xmlns:a16="http://schemas.microsoft.com/office/drawing/2014/main" val="1850317254"/>
                  </a:ext>
                </a:extLst>
              </a:tr>
              <a:tr h="506982">
                <a:tc>
                  <a:txBody>
                    <a:bodyPr/>
                    <a:lstStyle/>
                    <a:p>
                      <a:r>
                        <a:rPr lang="en-US" sz="1200">
                          <a:solidFill>
                            <a:schemeClr val="tx1"/>
                          </a:solidFill>
                        </a:rPr>
                        <a:t>Annual Out-of-Pocket Maximum**</a:t>
                      </a:r>
                      <a:endParaRPr lang="en-US" sz="1200" b="1">
                        <a:solidFill>
                          <a:schemeClr val="tx1"/>
                        </a:solidFill>
                        <a:latin typeface="Arial" panose="020B0604020202020204" pitchFamily="34" charset="0"/>
                      </a:endParaRPr>
                    </a:p>
                  </a:txBody>
                  <a:tcPr anchor="ctr">
                    <a:noFill/>
                  </a:tcPr>
                </a:tc>
                <a:tc>
                  <a:txBody>
                    <a:bodyPr/>
                    <a:lstStyle/>
                    <a:p>
                      <a:r>
                        <a:rPr lang="en-US" sz="1200">
                          <a:solidFill>
                            <a:schemeClr val="tx1"/>
                          </a:solidFill>
                        </a:rPr>
                        <a:t>$5,000 per individual
$10,000 per family</a:t>
                      </a:r>
                    </a:p>
                  </a:txBody>
                  <a:tcPr anchor="ctr">
                    <a:noFill/>
                  </a:tcPr>
                </a:tc>
                <a:tc>
                  <a:txBody>
                    <a:bodyPr/>
                    <a:lstStyle/>
                    <a:p>
                      <a:r>
                        <a:rPr lang="en-US" sz="1200" dirty="0">
                          <a:solidFill>
                            <a:schemeClr val="tx1"/>
                          </a:solidFill>
                        </a:rPr>
                        <a:t>$3,000 per individual
$6,000 per family</a:t>
                      </a:r>
                    </a:p>
                  </a:txBody>
                  <a:tcPr anchor="ctr">
                    <a:noFill/>
                  </a:tcPr>
                </a:tc>
                <a:extLst>
                  <a:ext uri="{0D108BD9-81ED-4DB2-BD59-A6C34878D82A}">
                    <a16:rowId xmlns:a16="http://schemas.microsoft.com/office/drawing/2014/main" val="10002"/>
                  </a:ext>
                </a:extLst>
              </a:tr>
              <a:tr h="293519">
                <a:tc>
                  <a:txBody>
                    <a:bodyPr/>
                    <a:lstStyle/>
                    <a:p>
                      <a:r>
                        <a:rPr lang="en-US" sz="1200" dirty="0">
                          <a:solidFill>
                            <a:schemeClr val="tx1"/>
                          </a:solidFill>
                        </a:rPr>
                        <a:t>Preventative Care</a:t>
                      </a:r>
                      <a:endParaRPr lang="en-US" sz="1200" b="1" dirty="0">
                        <a:solidFill>
                          <a:schemeClr val="tx1"/>
                        </a:solidFill>
                        <a:latin typeface="Arial" panose="020B0604020202020204" pitchFamily="34" charset="0"/>
                      </a:endParaRPr>
                    </a:p>
                  </a:txBody>
                  <a:tcPr anchor="ctr">
                    <a:noFill/>
                  </a:tcPr>
                </a:tc>
                <a:tc>
                  <a:txBody>
                    <a:bodyPr/>
                    <a:lstStyle/>
                    <a:p>
                      <a:r>
                        <a:rPr lang="en-US" sz="1200" dirty="0">
                          <a:solidFill>
                            <a:schemeClr val="tx1"/>
                          </a:solidFill>
                        </a:rPr>
                        <a:t>$0</a:t>
                      </a:r>
                    </a:p>
                  </a:txBody>
                  <a:tcPr anchor="ctr">
                    <a:noFill/>
                  </a:tcPr>
                </a:tc>
                <a:tc>
                  <a:txBody>
                    <a:bodyPr/>
                    <a:lstStyle/>
                    <a:p>
                      <a:r>
                        <a:rPr lang="en-US" sz="1200" dirty="0">
                          <a:solidFill>
                            <a:schemeClr val="tx1"/>
                          </a:solidFill>
                        </a:rPr>
                        <a:t>$0</a:t>
                      </a:r>
                    </a:p>
                  </a:txBody>
                  <a:tcPr anchor="ctr">
                    <a:noFill/>
                  </a:tcPr>
                </a:tc>
                <a:extLst>
                  <a:ext uri="{0D108BD9-81ED-4DB2-BD59-A6C34878D82A}">
                    <a16:rowId xmlns:a16="http://schemas.microsoft.com/office/drawing/2014/main" val="2772525397"/>
                  </a:ext>
                </a:extLst>
              </a:tr>
              <a:tr h="293519">
                <a:tc>
                  <a:txBody>
                    <a:bodyPr/>
                    <a:lstStyle/>
                    <a:p>
                      <a:r>
                        <a:rPr lang="en-US" sz="1200" b="1" dirty="0" err="1">
                          <a:solidFill>
                            <a:schemeClr val="tx1"/>
                          </a:solidFill>
                        </a:rPr>
                        <a:t>Teledoc</a:t>
                      </a:r>
                      <a:endParaRPr lang="en-US" sz="1200" b="1" dirty="0">
                        <a:solidFill>
                          <a:schemeClr val="tx1"/>
                        </a:solidFill>
                        <a:latin typeface="Arial" panose="020B0604020202020204" pitchFamily="34" charset="0"/>
                      </a:endParaRPr>
                    </a:p>
                  </a:txBody>
                  <a:tcPr anchor="ctr">
                    <a:noFill/>
                  </a:tcPr>
                </a:tc>
                <a:tc>
                  <a:txBody>
                    <a:bodyPr/>
                    <a:lstStyle/>
                    <a:p>
                      <a:r>
                        <a:rPr lang="en-US" sz="1200" b="1" dirty="0">
                          <a:solidFill>
                            <a:schemeClr val="tx1"/>
                          </a:solidFill>
                        </a:rPr>
                        <a:t>$0</a:t>
                      </a:r>
                    </a:p>
                  </a:txBody>
                  <a:tcPr anchor="ctr">
                    <a:noFill/>
                  </a:tcPr>
                </a:tc>
                <a:tc>
                  <a:txBody>
                    <a:bodyPr/>
                    <a:lstStyle/>
                    <a:p>
                      <a:r>
                        <a:rPr lang="en-US" sz="1200" b="1" dirty="0">
                          <a:solidFill>
                            <a:schemeClr val="tx1"/>
                          </a:solidFill>
                        </a:rPr>
                        <a:t>$0</a:t>
                      </a:r>
                    </a:p>
                  </a:txBody>
                  <a:tcPr anchor="ctr">
                    <a:noFill/>
                  </a:tcPr>
                </a:tc>
                <a:extLst>
                  <a:ext uri="{0D108BD9-81ED-4DB2-BD59-A6C34878D82A}">
                    <a16:rowId xmlns:a16="http://schemas.microsoft.com/office/drawing/2014/main" val="2394769577"/>
                  </a:ext>
                </a:extLst>
              </a:tr>
              <a:tr h="293519">
                <a:tc>
                  <a:txBody>
                    <a:bodyPr/>
                    <a:lstStyle/>
                    <a:p>
                      <a:r>
                        <a:rPr lang="en-US" sz="1200" dirty="0">
                          <a:solidFill>
                            <a:schemeClr val="tx1"/>
                          </a:solidFill>
                        </a:rPr>
                        <a:t>Employee Coinsurance</a:t>
                      </a:r>
                      <a:endParaRPr lang="en-US" sz="1200" b="1" dirty="0">
                        <a:solidFill>
                          <a:schemeClr val="tx1"/>
                        </a:solidFill>
                        <a:latin typeface="Arial" panose="020B0604020202020204" pitchFamily="34" charset="0"/>
                      </a:endParaRPr>
                    </a:p>
                  </a:txBody>
                  <a:tcPr anchor="ctr">
                    <a:noFill/>
                  </a:tcPr>
                </a:tc>
                <a:tc>
                  <a:txBody>
                    <a:bodyPr/>
                    <a:lstStyle/>
                    <a:p>
                      <a:r>
                        <a:rPr lang="en-US" sz="1200" dirty="0">
                          <a:solidFill>
                            <a:schemeClr val="tx1"/>
                          </a:solidFill>
                        </a:rPr>
                        <a:t>10%</a:t>
                      </a:r>
                    </a:p>
                  </a:txBody>
                  <a:tcPr anchor="ctr">
                    <a:noFill/>
                  </a:tcPr>
                </a:tc>
                <a:tc>
                  <a:txBody>
                    <a:bodyPr/>
                    <a:lstStyle/>
                    <a:p>
                      <a:r>
                        <a:rPr lang="en-US" sz="1200" dirty="0">
                          <a:solidFill>
                            <a:schemeClr val="tx1"/>
                          </a:solidFill>
                        </a:rPr>
                        <a:t>0%</a:t>
                      </a:r>
                    </a:p>
                  </a:txBody>
                  <a:tcPr anchor="ctr">
                    <a:noFill/>
                  </a:tcPr>
                </a:tc>
                <a:extLst>
                  <a:ext uri="{0D108BD9-81ED-4DB2-BD59-A6C34878D82A}">
                    <a16:rowId xmlns:a16="http://schemas.microsoft.com/office/drawing/2014/main" val="10003"/>
                  </a:ext>
                </a:extLst>
              </a:tr>
              <a:tr h="293519">
                <a:tc>
                  <a:txBody>
                    <a:bodyPr/>
                    <a:lstStyle/>
                    <a:p>
                      <a:r>
                        <a:rPr lang="en-US" sz="1200">
                          <a:solidFill>
                            <a:schemeClr val="tx1"/>
                          </a:solidFill>
                        </a:rPr>
                        <a:t>Office Visit</a:t>
                      </a:r>
                      <a:endParaRPr lang="en-US" sz="1200" b="1">
                        <a:solidFill>
                          <a:schemeClr val="tx1"/>
                        </a:solidFill>
                        <a:latin typeface="Arial" panose="020B0604020202020204" pitchFamily="34" charset="0"/>
                      </a:endParaRPr>
                    </a:p>
                  </a:txBody>
                  <a:tcPr anchor="ctr">
                    <a:noFill/>
                  </a:tcPr>
                </a:tc>
                <a:tc>
                  <a:txBody>
                    <a:bodyPr/>
                    <a:lstStyle/>
                    <a:p>
                      <a:r>
                        <a:rPr lang="en-US" sz="1200">
                          <a:solidFill>
                            <a:schemeClr val="tx1"/>
                          </a:solidFill>
                        </a:rPr>
                        <a:t>$30 copay per visit after deductible</a:t>
                      </a:r>
                    </a:p>
                  </a:txBody>
                  <a:tcPr anchor="ctr">
                    <a:noFill/>
                  </a:tcPr>
                </a:tc>
                <a:tc>
                  <a:txBody>
                    <a:bodyPr/>
                    <a:lstStyle/>
                    <a:p>
                      <a:r>
                        <a:rPr lang="en-US" sz="1200">
                          <a:solidFill>
                            <a:schemeClr val="tx1"/>
                          </a:solidFill>
                        </a:rPr>
                        <a:t>100% after deductible</a:t>
                      </a:r>
                    </a:p>
                  </a:txBody>
                  <a:tcPr anchor="ctr">
                    <a:noFill/>
                  </a:tcPr>
                </a:tc>
                <a:extLst>
                  <a:ext uri="{0D108BD9-81ED-4DB2-BD59-A6C34878D82A}">
                    <a16:rowId xmlns:a16="http://schemas.microsoft.com/office/drawing/2014/main" val="10004"/>
                  </a:ext>
                </a:extLst>
              </a:tr>
              <a:tr h="293519">
                <a:tc>
                  <a:txBody>
                    <a:bodyPr/>
                    <a:lstStyle/>
                    <a:p>
                      <a:r>
                        <a:rPr lang="en-US" sz="1200">
                          <a:solidFill>
                            <a:schemeClr val="tx1"/>
                          </a:solidFill>
                        </a:rPr>
                        <a:t>Lab &amp; X-ray</a:t>
                      </a:r>
                      <a:endParaRPr lang="en-US" sz="1200" b="1">
                        <a:solidFill>
                          <a:schemeClr val="tx1"/>
                        </a:solidFill>
                        <a:latin typeface="Arial" panose="020B0604020202020204" pitchFamily="34" charset="0"/>
                      </a:endParaRPr>
                    </a:p>
                  </a:txBody>
                  <a:tcPr anchor="ctr">
                    <a:noFill/>
                  </a:tcPr>
                </a:tc>
                <a:tc>
                  <a:txBody>
                    <a:bodyPr/>
                    <a:lstStyle/>
                    <a:p>
                      <a:r>
                        <a:rPr lang="en-US" sz="1200" dirty="0">
                          <a:solidFill>
                            <a:schemeClr val="tx1"/>
                          </a:solidFill>
                        </a:rPr>
                        <a:t>10% after Deductible</a:t>
                      </a:r>
                    </a:p>
                  </a:txBody>
                  <a:tcPr anchor="ctr">
                    <a:noFill/>
                  </a:tcPr>
                </a:tc>
                <a:tc>
                  <a:txBody>
                    <a:bodyPr/>
                    <a:lstStyle/>
                    <a:p>
                      <a:r>
                        <a:rPr lang="en-US" sz="1200">
                          <a:solidFill>
                            <a:schemeClr val="tx1"/>
                          </a:solidFill>
                        </a:rPr>
                        <a:t>100% after Deductible</a:t>
                      </a:r>
                    </a:p>
                  </a:txBody>
                  <a:tcPr anchor="ctr">
                    <a:noFill/>
                  </a:tcPr>
                </a:tc>
                <a:extLst>
                  <a:ext uri="{0D108BD9-81ED-4DB2-BD59-A6C34878D82A}">
                    <a16:rowId xmlns:a16="http://schemas.microsoft.com/office/drawing/2014/main" val="10005"/>
                  </a:ext>
                </a:extLst>
              </a:tr>
              <a:tr h="293519">
                <a:tc>
                  <a:txBody>
                    <a:bodyPr/>
                    <a:lstStyle/>
                    <a:p>
                      <a:r>
                        <a:rPr lang="en-US" sz="1200" dirty="0">
                          <a:solidFill>
                            <a:schemeClr val="tx1"/>
                          </a:solidFill>
                        </a:rPr>
                        <a:t>Complex Radiology</a:t>
                      </a:r>
                      <a:endParaRPr lang="en-US" sz="1200" b="1" dirty="0">
                        <a:solidFill>
                          <a:schemeClr val="tx1"/>
                        </a:solidFill>
                        <a:latin typeface="Arial" panose="020B0604020202020204" pitchFamily="34" charset="0"/>
                      </a:endParaRPr>
                    </a:p>
                  </a:txBody>
                  <a:tcPr anchor="ctr">
                    <a:noFill/>
                  </a:tcPr>
                </a:tc>
                <a:tc>
                  <a:txBody>
                    <a:bodyPr/>
                    <a:lstStyle/>
                    <a:p>
                      <a:r>
                        <a:rPr lang="en-US" sz="1200" dirty="0">
                          <a:solidFill>
                            <a:schemeClr val="tx1"/>
                          </a:solidFill>
                        </a:rPr>
                        <a:t>10% after deductible</a:t>
                      </a:r>
                    </a:p>
                  </a:txBody>
                  <a:tcPr anchor="ctr">
                    <a:noFill/>
                  </a:tcPr>
                </a:tc>
                <a:tc>
                  <a:txBody>
                    <a:bodyPr/>
                    <a:lstStyle/>
                    <a:p>
                      <a:r>
                        <a:rPr lang="en-US" sz="1200">
                          <a:solidFill>
                            <a:schemeClr val="tx1"/>
                          </a:solidFill>
                        </a:rPr>
                        <a:t>100% after deductible</a:t>
                      </a:r>
                    </a:p>
                  </a:txBody>
                  <a:tcPr anchor="ctr">
                    <a:noFill/>
                  </a:tcPr>
                </a:tc>
                <a:extLst>
                  <a:ext uri="{0D108BD9-81ED-4DB2-BD59-A6C34878D82A}">
                    <a16:rowId xmlns:a16="http://schemas.microsoft.com/office/drawing/2014/main" val="10006"/>
                  </a:ext>
                </a:extLst>
              </a:tr>
              <a:tr h="293519">
                <a:tc>
                  <a:txBody>
                    <a:bodyPr/>
                    <a:lstStyle/>
                    <a:p>
                      <a:r>
                        <a:rPr lang="en-US" sz="1200" dirty="0">
                          <a:solidFill>
                            <a:schemeClr val="tx1"/>
                          </a:solidFill>
                        </a:rPr>
                        <a:t>Emergency Room</a:t>
                      </a:r>
                      <a:endParaRPr lang="en-US" sz="1200" b="1" dirty="0">
                        <a:solidFill>
                          <a:schemeClr val="tx1"/>
                        </a:solidFill>
                        <a:latin typeface="Arial" panose="020B0604020202020204" pitchFamily="34" charset="0"/>
                      </a:endParaRPr>
                    </a:p>
                  </a:txBody>
                  <a:tcPr anchor="ctr">
                    <a:noFill/>
                  </a:tcPr>
                </a:tc>
                <a:tc>
                  <a:txBody>
                    <a:bodyPr/>
                    <a:lstStyle/>
                    <a:p>
                      <a:r>
                        <a:rPr lang="en-US" sz="1200">
                          <a:solidFill>
                            <a:schemeClr val="tx1"/>
                          </a:solidFill>
                        </a:rPr>
                        <a:t>$300 copay; (waived if admitted)</a:t>
                      </a:r>
                    </a:p>
                  </a:txBody>
                  <a:tcPr anchor="ctr">
                    <a:noFill/>
                  </a:tcPr>
                </a:tc>
                <a:tc>
                  <a:txBody>
                    <a:bodyPr/>
                    <a:lstStyle/>
                    <a:p>
                      <a:r>
                        <a:rPr lang="en-US" sz="1200" dirty="0">
                          <a:solidFill>
                            <a:schemeClr val="tx1"/>
                          </a:solidFill>
                        </a:rPr>
                        <a:t>100% after deductible (waived if admitted)</a:t>
                      </a:r>
                    </a:p>
                  </a:txBody>
                  <a:tcPr anchor="ctr">
                    <a:noFill/>
                  </a:tcPr>
                </a:tc>
                <a:extLst>
                  <a:ext uri="{0D108BD9-81ED-4DB2-BD59-A6C34878D82A}">
                    <a16:rowId xmlns:a16="http://schemas.microsoft.com/office/drawing/2014/main" val="10008"/>
                  </a:ext>
                </a:extLst>
              </a:tr>
            </a:tbl>
          </a:graphicData>
        </a:graphic>
      </p:graphicFrame>
      <p:graphicFrame>
        <p:nvGraphicFramePr>
          <p:cNvPr id="3" name="Table 2">
            <a:extLst>
              <a:ext uri="{FF2B5EF4-FFF2-40B4-BE49-F238E27FC236}">
                <a16:creationId xmlns:a16="http://schemas.microsoft.com/office/drawing/2014/main" id="{B5391398-CB1D-868C-B814-4B374DB2F8AC}"/>
              </a:ext>
            </a:extLst>
          </p:cNvPr>
          <p:cNvGraphicFramePr>
            <a:graphicFrameLocks noGrp="1"/>
          </p:cNvGraphicFramePr>
          <p:nvPr>
            <p:extLst>
              <p:ext uri="{D42A27DB-BD31-4B8C-83A1-F6EECF244321}">
                <p14:modId xmlns:p14="http://schemas.microsoft.com/office/powerpoint/2010/main" val="281865842"/>
              </p:ext>
            </p:extLst>
          </p:nvPr>
        </p:nvGraphicFramePr>
        <p:xfrm>
          <a:off x="389709" y="5671322"/>
          <a:ext cx="8321040" cy="370840"/>
        </p:xfrm>
        <a:graphic>
          <a:graphicData uri="http://schemas.openxmlformats.org/drawingml/2006/table">
            <a:tbl>
              <a:tblPr firstRow="1" bandRow="1">
                <a:tableStyleId>{5C22544A-7EE6-4342-B048-85BDC9FD1C3A}</a:tableStyleId>
              </a:tblPr>
              <a:tblGrid>
                <a:gridCol w="2712720">
                  <a:extLst>
                    <a:ext uri="{9D8B030D-6E8A-4147-A177-3AD203B41FA5}">
                      <a16:colId xmlns:a16="http://schemas.microsoft.com/office/drawing/2014/main" val="1133647888"/>
                    </a:ext>
                  </a:extLst>
                </a:gridCol>
                <a:gridCol w="2895600">
                  <a:extLst>
                    <a:ext uri="{9D8B030D-6E8A-4147-A177-3AD203B41FA5}">
                      <a16:colId xmlns:a16="http://schemas.microsoft.com/office/drawing/2014/main" val="2962263829"/>
                    </a:ext>
                  </a:extLst>
                </a:gridCol>
                <a:gridCol w="2712720">
                  <a:extLst>
                    <a:ext uri="{9D8B030D-6E8A-4147-A177-3AD203B41FA5}">
                      <a16:colId xmlns:a16="http://schemas.microsoft.com/office/drawing/2014/main" val="2425979119"/>
                    </a:ext>
                  </a:extLst>
                </a:gridCol>
              </a:tblGrid>
              <a:tr h="370840">
                <a:tc>
                  <a:txBody>
                    <a:bodyPr/>
                    <a:lstStyle/>
                    <a:p>
                      <a:r>
                        <a:rPr lang="en-US" sz="1200" b="0" dirty="0">
                          <a:solidFill>
                            <a:schemeClr val="tx1"/>
                          </a:solidFill>
                        </a:rPr>
                        <a:t>HSA Seeding</a:t>
                      </a:r>
                    </a:p>
                  </a:txBody>
                  <a:tcPr>
                    <a:noFill/>
                  </a:tcPr>
                </a:tc>
                <a:tc>
                  <a:txBody>
                    <a:bodyPr/>
                    <a:lstStyle/>
                    <a:p>
                      <a:endParaRPr lang="en-US" sz="1200" b="0" dirty="0"/>
                    </a:p>
                  </a:txBody>
                  <a:tcPr>
                    <a:noFill/>
                  </a:tcPr>
                </a:tc>
                <a:tc>
                  <a:txBody>
                    <a:bodyPr/>
                    <a:lstStyle/>
                    <a:p>
                      <a:r>
                        <a:rPr lang="en-US" sz="1200" b="0" dirty="0">
                          <a:solidFill>
                            <a:schemeClr val="tx1"/>
                          </a:solidFill>
                        </a:rPr>
                        <a:t>$2,500</a:t>
                      </a:r>
                    </a:p>
                  </a:txBody>
                  <a:tcPr>
                    <a:noFill/>
                  </a:tcPr>
                </a:tc>
                <a:extLst>
                  <a:ext uri="{0D108BD9-81ED-4DB2-BD59-A6C34878D82A}">
                    <a16:rowId xmlns:a16="http://schemas.microsoft.com/office/drawing/2014/main" val="1068584763"/>
                  </a:ext>
                </a:extLst>
              </a:tr>
            </a:tbl>
          </a:graphicData>
        </a:graphic>
      </p:graphicFrame>
    </p:spTree>
    <p:extLst>
      <p:ext uri="{BB962C8B-B14F-4D97-AF65-F5344CB8AC3E}">
        <p14:creationId xmlns:p14="http://schemas.microsoft.com/office/powerpoint/2010/main" val="354794536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8F40A-6EF1-25CD-2F45-CE30A8453245}"/>
            </a:ext>
          </a:extLst>
        </p:cNvPr>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45A1F48F-1B00-50DC-925D-AD8845F0A094}"/>
              </a:ext>
            </a:extLst>
          </p:cNvPr>
          <p:cNvSpPr>
            <a:spLocks noGrp="1"/>
          </p:cNvSpPr>
          <p:nvPr>
            <p:ph idx="1"/>
          </p:nvPr>
        </p:nvSpPr>
        <p:spPr>
          <a:xfrm>
            <a:off x="457200" y="2350293"/>
            <a:ext cx="3657600" cy="4525963"/>
          </a:xfrm>
        </p:spPr>
        <p:txBody>
          <a:bodyPr>
            <a:normAutofit/>
          </a:bodyPr>
          <a:lstStyle/>
          <a:p>
            <a:pPr marL="0" indent="0">
              <a:buNone/>
            </a:pPr>
            <a:r>
              <a:rPr lang="en-US" sz="1600" b="1" dirty="0"/>
              <a:t>Routine preventive for Children*</a:t>
            </a:r>
          </a:p>
          <a:p>
            <a:r>
              <a:rPr lang="en-US" sz="1600" dirty="0"/>
              <a:t>Appropriate screenings based on gender and age</a:t>
            </a:r>
          </a:p>
          <a:p>
            <a:pPr lvl="1"/>
            <a:r>
              <a:rPr lang="en-US" sz="1400" dirty="0"/>
              <a:t>Newborn visits</a:t>
            </a:r>
          </a:p>
          <a:p>
            <a:pPr lvl="1"/>
            <a:r>
              <a:rPr lang="en-US" sz="1400" dirty="0"/>
              <a:t>Tuberculosis testing</a:t>
            </a:r>
          </a:p>
          <a:p>
            <a:pPr lvl="1"/>
            <a:r>
              <a:rPr lang="en-US" sz="1400" dirty="0"/>
              <a:t>Anemia testing</a:t>
            </a:r>
          </a:p>
          <a:p>
            <a:pPr lvl="1"/>
            <a:r>
              <a:rPr lang="en-US" sz="1400" dirty="0"/>
              <a:t>Lead exposure</a:t>
            </a:r>
          </a:p>
          <a:p>
            <a:pPr lvl="1"/>
            <a:r>
              <a:rPr lang="en-US" sz="1400" dirty="0"/>
              <a:t>Pelvic exam and pap test</a:t>
            </a:r>
          </a:p>
          <a:p>
            <a:pPr lvl="1"/>
            <a:r>
              <a:rPr lang="en-US" sz="1400" dirty="0"/>
              <a:t>Development and behavior</a:t>
            </a:r>
          </a:p>
          <a:p>
            <a:pPr lvl="1"/>
            <a:r>
              <a:rPr lang="en-US" sz="1400" dirty="0"/>
              <a:t>Lipid profile</a:t>
            </a:r>
          </a:p>
          <a:p>
            <a:pPr lvl="1"/>
            <a:r>
              <a:rPr lang="en-US" sz="1400" dirty="0"/>
              <a:t>Depression</a:t>
            </a:r>
          </a:p>
          <a:p>
            <a:pPr lvl="1"/>
            <a:r>
              <a:rPr lang="en-US" sz="1400" dirty="0"/>
              <a:t>Obesity and counseling</a:t>
            </a:r>
          </a:p>
          <a:p>
            <a:pPr lvl="1"/>
            <a:r>
              <a:rPr lang="en-US" sz="1400" dirty="0"/>
              <a:t>Nutrition counseling</a:t>
            </a:r>
          </a:p>
          <a:p>
            <a:pPr lvl="1"/>
            <a:endParaRPr lang="en-US" sz="1400" dirty="0"/>
          </a:p>
          <a:p>
            <a:pPr marL="457200" lvl="1" indent="0">
              <a:buNone/>
            </a:pPr>
            <a:r>
              <a:rPr lang="en-US" sz="1400" dirty="0"/>
              <a:t>*Birth to age 18</a:t>
            </a:r>
          </a:p>
        </p:txBody>
      </p:sp>
      <p:sp>
        <p:nvSpPr>
          <p:cNvPr id="2" name="Title 1">
            <a:extLst>
              <a:ext uri="{FF2B5EF4-FFF2-40B4-BE49-F238E27FC236}">
                <a16:creationId xmlns:a16="http://schemas.microsoft.com/office/drawing/2014/main" id="{7E8C9D4A-26DE-B8A7-9462-16064DBCC8D4}"/>
              </a:ext>
            </a:extLst>
          </p:cNvPr>
          <p:cNvSpPr>
            <a:spLocks noGrp="1"/>
          </p:cNvSpPr>
          <p:nvPr>
            <p:ph type="title"/>
          </p:nvPr>
        </p:nvSpPr>
        <p:spPr/>
        <p:txBody>
          <a:bodyPr>
            <a:normAutofit/>
          </a:bodyPr>
          <a:lstStyle/>
          <a:p>
            <a:pPr algn="l"/>
            <a:r>
              <a:rPr lang="en-US"/>
              <a:t>Medical/Rx – Plan Highlights </a:t>
            </a:r>
          </a:p>
        </p:txBody>
      </p:sp>
      <p:sp>
        <p:nvSpPr>
          <p:cNvPr id="16" name="Content Placeholder 15">
            <a:extLst>
              <a:ext uri="{FF2B5EF4-FFF2-40B4-BE49-F238E27FC236}">
                <a16:creationId xmlns:a16="http://schemas.microsoft.com/office/drawing/2014/main" id="{892C867D-77EF-C5E5-A540-5DF111E1D4C7}"/>
              </a:ext>
            </a:extLst>
          </p:cNvPr>
          <p:cNvSpPr>
            <a:spLocks noGrp="1"/>
          </p:cNvSpPr>
          <p:nvPr>
            <p:ph sz="half" idx="4294967295"/>
          </p:nvPr>
        </p:nvSpPr>
        <p:spPr>
          <a:xfrm>
            <a:off x="5029202" y="2438400"/>
            <a:ext cx="4038600" cy="3575050"/>
          </a:xfrm>
        </p:spPr>
        <p:txBody>
          <a:bodyPr>
            <a:normAutofit/>
          </a:bodyPr>
          <a:lstStyle/>
          <a:p>
            <a:pPr marL="0" indent="0">
              <a:lnSpc>
                <a:spcPct val="80000"/>
              </a:lnSpc>
              <a:buNone/>
            </a:pPr>
            <a:r>
              <a:rPr lang="en-US" sz="1600" b="1"/>
              <a:t>Routine preventive for Adults</a:t>
            </a:r>
          </a:p>
          <a:p>
            <a:pPr>
              <a:lnSpc>
                <a:spcPct val="80000"/>
              </a:lnSpc>
            </a:pPr>
            <a:r>
              <a:rPr lang="en-US" sz="1600"/>
              <a:t>Appropriate screenings based on gender and age</a:t>
            </a:r>
          </a:p>
          <a:p>
            <a:pPr marL="742950" lvl="2" indent="-342900">
              <a:lnSpc>
                <a:spcPct val="80000"/>
              </a:lnSpc>
            </a:pPr>
            <a:r>
              <a:rPr lang="en-US" sz="1400"/>
              <a:t>Lipid profile</a:t>
            </a:r>
          </a:p>
          <a:p>
            <a:pPr marL="742950" lvl="2" indent="-342900">
              <a:lnSpc>
                <a:spcPct val="80000"/>
              </a:lnSpc>
            </a:pPr>
            <a:r>
              <a:rPr lang="en-US" sz="1400"/>
              <a:t>Diabetes</a:t>
            </a:r>
          </a:p>
          <a:p>
            <a:pPr marL="742950" lvl="2" indent="-342900">
              <a:lnSpc>
                <a:spcPct val="80000"/>
              </a:lnSpc>
            </a:pPr>
            <a:r>
              <a:rPr lang="en-US" sz="1400"/>
              <a:t>Pelvic exam and pap testing</a:t>
            </a:r>
          </a:p>
          <a:p>
            <a:pPr marL="742950" lvl="2" indent="-342900">
              <a:lnSpc>
                <a:spcPct val="80000"/>
              </a:lnSpc>
            </a:pPr>
            <a:r>
              <a:rPr lang="en-US" sz="1400"/>
              <a:t>Breast exam and mammogram</a:t>
            </a:r>
          </a:p>
          <a:p>
            <a:pPr marL="742950" lvl="2" indent="-342900">
              <a:lnSpc>
                <a:spcPct val="80000"/>
              </a:lnSpc>
            </a:pPr>
            <a:r>
              <a:rPr lang="en-US" sz="1400"/>
              <a:t>PSA testing</a:t>
            </a:r>
          </a:p>
          <a:p>
            <a:pPr marL="742950" lvl="2" indent="-342900">
              <a:lnSpc>
                <a:spcPct val="80000"/>
              </a:lnSpc>
            </a:pPr>
            <a:r>
              <a:rPr lang="en-US" sz="1400"/>
              <a:t>Bone density testing</a:t>
            </a:r>
          </a:p>
          <a:p>
            <a:pPr marL="742950" lvl="2" indent="-342900">
              <a:lnSpc>
                <a:spcPct val="80000"/>
              </a:lnSpc>
            </a:pPr>
            <a:r>
              <a:rPr lang="en-US" sz="1400"/>
              <a:t>Colonoscopy</a:t>
            </a:r>
          </a:p>
          <a:p>
            <a:pPr marL="742950" lvl="2" indent="-342900">
              <a:lnSpc>
                <a:spcPct val="80000"/>
              </a:lnSpc>
            </a:pPr>
            <a:r>
              <a:rPr lang="en-US" sz="1400"/>
              <a:t>Aortic aneurysm</a:t>
            </a:r>
          </a:p>
          <a:p>
            <a:endParaRPr lang="en-US" sz="1800"/>
          </a:p>
        </p:txBody>
      </p:sp>
      <p:cxnSp>
        <p:nvCxnSpPr>
          <p:cNvPr id="4" name="Straight Connector 3">
            <a:extLst>
              <a:ext uri="{FF2B5EF4-FFF2-40B4-BE49-F238E27FC236}">
                <a16:creationId xmlns:a16="http://schemas.microsoft.com/office/drawing/2014/main" id="{96596AE2-3076-00E3-CB9D-5F32E983E004}"/>
              </a:ext>
            </a:extLst>
          </p:cNvPr>
          <p:cNvCxnSpPr/>
          <p:nvPr/>
        </p:nvCxnSpPr>
        <p:spPr>
          <a:xfrm flipH="1">
            <a:off x="4486423" y="2819400"/>
            <a:ext cx="0" cy="2998694"/>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19" name="Content Placeholder 6">
            <a:extLst>
              <a:ext uri="{FF2B5EF4-FFF2-40B4-BE49-F238E27FC236}">
                <a16:creationId xmlns:a16="http://schemas.microsoft.com/office/drawing/2014/main" id="{1F605DE5-3EDE-5085-3DDB-8B71115EA87D}"/>
              </a:ext>
            </a:extLst>
          </p:cNvPr>
          <p:cNvSpPr txBox="1"/>
          <p:nvPr/>
        </p:nvSpPr>
        <p:spPr>
          <a:xfrm>
            <a:off x="304800" y="1259087"/>
            <a:ext cx="8229600" cy="11031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US" sz="1800" b="1" dirty="0">
                <a:solidFill>
                  <a:schemeClr val="accent1"/>
                </a:solidFill>
                <a:latin typeface="Arial" panose="020B0604020202020204" pitchFamily="34" charset="0"/>
              </a:rPr>
              <a:t>PREVENTIVE CARE </a:t>
            </a:r>
            <a:r>
              <a:rPr lang="en-US" sz="1800" dirty="0">
                <a:latin typeface="Arial" panose="020B0604020202020204" pitchFamily="34" charset="0"/>
              </a:rPr>
              <a:t>– Covered at 100% on all medical plan options.</a:t>
            </a:r>
          </a:p>
          <a:p>
            <a:pPr marL="0" indent="0">
              <a:spcBef>
                <a:spcPct val="0"/>
              </a:spcBef>
              <a:buNone/>
            </a:pPr>
            <a:r>
              <a:rPr lang="en-US" sz="1800" dirty="0">
                <a:latin typeface="Arial" panose="020B0604020202020204" pitchFamily="34" charset="0"/>
              </a:rPr>
              <a:t>Know what services are covered at 100% by UMR (TPA) prior to your preventive care visit</a:t>
            </a:r>
          </a:p>
        </p:txBody>
      </p:sp>
    </p:spTree>
    <p:extLst>
      <p:ext uri="{BB962C8B-B14F-4D97-AF65-F5344CB8AC3E}">
        <p14:creationId xmlns:p14="http://schemas.microsoft.com/office/powerpoint/2010/main" val="40526595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a:t>Medical/Rx – Plan Highlights </a:t>
            </a:r>
            <a:endParaRPr lang="en-US" sz="1800"/>
          </a:p>
        </p:txBody>
      </p:sp>
      <p:sp>
        <p:nvSpPr>
          <p:cNvPr id="2" name="Slide Number Placeholder 1">
            <a:extLst>
              <a:ext uri="{FF2B5EF4-FFF2-40B4-BE49-F238E27FC236}">
                <a16:creationId xmlns:a16="http://schemas.microsoft.com/office/drawing/2014/main" id="{22E43C6B-BE5C-4916-AB02-9F1148422E04}"/>
              </a:ext>
            </a:extLst>
          </p:cNvPr>
          <p:cNvSpPr>
            <a:spLocks noGrp="1"/>
          </p:cNvSpPr>
          <p:nvPr>
            <p:ph type="sldNum" sz="quarter" idx="4294967295"/>
          </p:nvPr>
        </p:nvSpPr>
        <p:spPr>
          <a:xfrm>
            <a:off x="7010400" y="6356350"/>
            <a:ext cx="2133600" cy="365125"/>
          </a:xfrm>
          <a:prstGeom prst="rect">
            <a:avLst/>
          </a:prstGeom>
        </p:spPr>
        <p:txBody>
          <a:bodyPr/>
          <a:lstStyle/>
          <a:p>
            <a:fld id="{32BD8CD8-845A-4E3B-80A6-4ECE75E349CA}" type="slidenum">
              <a:rPr lang="en-US" smtClean="0"/>
              <a:t>18</a:t>
            </a:fld>
            <a:endParaRPr lang="en-US"/>
          </a:p>
        </p:txBody>
      </p:sp>
      <p:graphicFrame>
        <p:nvGraphicFramePr>
          <p:cNvPr id="8" name="Medical_Prescription_Table">
            <a:extLst>
              <a:ext uri="{FF2B5EF4-FFF2-40B4-BE49-F238E27FC236}">
                <a16:creationId xmlns:a16="http://schemas.microsoft.com/office/drawing/2014/main" id="{419181AC-D13E-4E7B-9855-6C2D7FB7044B}"/>
              </a:ext>
            </a:extLst>
          </p:cNvPr>
          <p:cNvGraphicFramePr>
            <a:graphicFrameLocks noGrp="1"/>
          </p:cNvGraphicFramePr>
          <p:nvPr>
            <p:extLst>
              <p:ext uri="{D42A27DB-BD31-4B8C-83A1-F6EECF244321}">
                <p14:modId xmlns:p14="http://schemas.microsoft.com/office/powerpoint/2010/main" val="1935513871"/>
              </p:ext>
            </p:extLst>
          </p:nvPr>
        </p:nvGraphicFramePr>
        <p:xfrm>
          <a:off x="387349" y="1066800"/>
          <a:ext cx="8369301" cy="3208831"/>
        </p:xfrm>
        <a:graphic>
          <a:graphicData uri="http://schemas.openxmlformats.org/drawingml/2006/table">
            <a:tbl>
              <a:tblPr firstRow="1" bandRow="1">
                <a:tableStyleId>{17292A2E-F333-43FB-9621-5CBBE7FDCDCB}</a:tableStyleId>
              </a:tblPr>
              <a:tblGrid>
                <a:gridCol w="2789767">
                  <a:extLst>
                    <a:ext uri="{9D8B030D-6E8A-4147-A177-3AD203B41FA5}">
                      <a16:colId xmlns:a16="http://schemas.microsoft.com/office/drawing/2014/main" val="20000"/>
                    </a:ext>
                  </a:extLst>
                </a:gridCol>
                <a:gridCol w="2789767">
                  <a:extLst>
                    <a:ext uri="{9D8B030D-6E8A-4147-A177-3AD203B41FA5}">
                      <a16:colId xmlns:a16="http://schemas.microsoft.com/office/drawing/2014/main" val="20001"/>
                    </a:ext>
                  </a:extLst>
                </a:gridCol>
                <a:gridCol w="2789767">
                  <a:extLst>
                    <a:ext uri="{9D8B030D-6E8A-4147-A177-3AD203B41FA5}">
                      <a16:colId xmlns:a16="http://schemas.microsoft.com/office/drawing/2014/main" val="20002"/>
                    </a:ext>
                  </a:extLst>
                </a:gridCol>
              </a:tblGrid>
              <a:tr h="311992">
                <a:tc>
                  <a:txBody>
                    <a:bodyPr/>
                    <a:lstStyle/>
                    <a:p>
                      <a:endParaRPr lang="en-US" sz="1400">
                        <a:solidFill>
                          <a:srgbClr val="CE6900"/>
                        </a:solidFill>
                        <a:latin typeface="+mn-lt"/>
                      </a:endParaRPr>
                    </a:p>
                  </a:txBody>
                  <a:tcPr>
                    <a:solidFill>
                      <a:schemeClr val="bg2"/>
                    </a:solidFill>
                  </a:tcPr>
                </a:tc>
                <a:tc>
                  <a:txBody>
                    <a:bodyPr/>
                    <a:lstStyle/>
                    <a:p>
                      <a:r>
                        <a:rPr lang="en-US" sz="1400" dirty="0">
                          <a:solidFill>
                            <a:srgbClr val="CE6900"/>
                          </a:solidFill>
                          <a:latin typeface="+mn-lt"/>
                        </a:rPr>
                        <a:t>Gold Plan </a:t>
                      </a:r>
                    </a:p>
                  </a:txBody>
                  <a:tcPr>
                    <a:solidFill>
                      <a:schemeClr val="bg2"/>
                    </a:solidFill>
                  </a:tcPr>
                </a:tc>
                <a:tc>
                  <a:txBody>
                    <a:bodyPr/>
                    <a:lstStyle/>
                    <a:p>
                      <a:r>
                        <a:rPr lang="en-US" sz="1400" dirty="0">
                          <a:solidFill>
                            <a:srgbClr val="CE6900"/>
                          </a:solidFill>
                          <a:latin typeface="+mn-lt"/>
                        </a:rPr>
                        <a:t>Silver Plan</a:t>
                      </a:r>
                    </a:p>
                  </a:txBody>
                  <a:tcPr>
                    <a:solidFill>
                      <a:schemeClr val="bg2"/>
                    </a:solidFill>
                  </a:tcPr>
                </a:tc>
                <a:extLst>
                  <a:ext uri="{0D108BD9-81ED-4DB2-BD59-A6C34878D82A}">
                    <a16:rowId xmlns:a16="http://schemas.microsoft.com/office/drawing/2014/main" val="10000"/>
                  </a:ext>
                </a:extLst>
              </a:tr>
              <a:tr h="291391">
                <a:tc>
                  <a:txBody>
                    <a:bodyPr/>
                    <a:lstStyle/>
                    <a:p>
                      <a:r>
                        <a:rPr lang="en-US" sz="1200" dirty="0">
                          <a:solidFill>
                            <a:schemeClr val="tx1"/>
                          </a:solidFill>
                        </a:rPr>
                        <a:t>Generic</a:t>
                      </a:r>
                      <a:endParaRPr lang="en-US" sz="1100" b="1" dirty="0">
                        <a:solidFill>
                          <a:schemeClr val="tx1"/>
                        </a:solidFill>
                        <a:latin typeface="Arial" panose="020B0604020202020204" pitchFamily="34" charset="0"/>
                      </a:endParaRPr>
                    </a:p>
                  </a:txBody>
                  <a:tcPr anchor="ctr">
                    <a:solidFill>
                      <a:schemeClr val="bg1"/>
                    </a:solidFill>
                  </a:tcPr>
                </a:tc>
                <a:tc>
                  <a:txBody>
                    <a:bodyPr/>
                    <a:lstStyle/>
                    <a:p>
                      <a:r>
                        <a:rPr lang="en-US" sz="1100">
                          <a:solidFill>
                            <a:schemeClr val="tx1"/>
                          </a:solidFill>
                        </a:rPr>
                        <a:t>$15 copay</a:t>
                      </a:r>
                    </a:p>
                  </a:txBody>
                  <a:tcPr anchor="ctr">
                    <a:solidFill>
                      <a:schemeClr val="bg1"/>
                    </a:solidFill>
                  </a:tcPr>
                </a:tc>
                <a:tc>
                  <a:txBody>
                    <a:bodyPr/>
                    <a:lstStyle/>
                    <a:p>
                      <a:r>
                        <a:rPr lang="en-US" sz="1100" dirty="0">
                          <a:solidFill>
                            <a:schemeClr val="tx1"/>
                          </a:solidFill>
                        </a:rPr>
                        <a:t>0% after deductible</a:t>
                      </a:r>
                    </a:p>
                  </a:txBody>
                  <a:tcPr anchor="ctr">
                    <a:solidFill>
                      <a:schemeClr val="bg1"/>
                    </a:solidFill>
                  </a:tcPr>
                </a:tc>
                <a:extLst>
                  <a:ext uri="{0D108BD9-81ED-4DB2-BD59-A6C34878D82A}">
                    <a16:rowId xmlns:a16="http://schemas.microsoft.com/office/drawing/2014/main" val="10003"/>
                  </a:ext>
                </a:extLst>
              </a:tr>
              <a:tr h="291391">
                <a:tc>
                  <a:txBody>
                    <a:bodyPr/>
                    <a:lstStyle/>
                    <a:p>
                      <a:r>
                        <a:rPr lang="en-US" sz="1200">
                          <a:solidFill>
                            <a:schemeClr val="tx1"/>
                          </a:solidFill>
                        </a:rPr>
                        <a:t>Preferred</a:t>
                      </a:r>
                      <a:r>
                        <a:rPr lang="en-US" sz="1200" baseline="0">
                          <a:solidFill>
                            <a:schemeClr val="tx1"/>
                          </a:solidFill>
                        </a:rPr>
                        <a:t> Brand Name</a:t>
                      </a:r>
                      <a:endParaRPr lang="en-US" sz="1100" b="1">
                        <a:solidFill>
                          <a:schemeClr val="tx1"/>
                        </a:solidFill>
                        <a:latin typeface="Arial" panose="020B0604020202020204" pitchFamily="34" charset="0"/>
                      </a:endParaRPr>
                    </a:p>
                  </a:txBody>
                  <a:tcPr anchor="ctr">
                    <a:solidFill>
                      <a:schemeClr val="bg1"/>
                    </a:solidFill>
                  </a:tcPr>
                </a:tc>
                <a:tc>
                  <a:txBody>
                    <a:bodyPr/>
                    <a:lstStyle/>
                    <a:p>
                      <a:r>
                        <a:rPr lang="en-US" sz="1100">
                          <a:solidFill>
                            <a:schemeClr val="tx1"/>
                          </a:solidFill>
                        </a:rPr>
                        <a:t>$45 copay</a:t>
                      </a:r>
                    </a:p>
                  </a:txBody>
                  <a:tcPr anchor="ctr">
                    <a:solidFill>
                      <a:schemeClr val="bg1"/>
                    </a:solidFill>
                  </a:tcPr>
                </a:tc>
                <a:tc>
                  <a:txBody>
                    <a:bodyPr/>
                    <a:lstStyle/>
                    <a:p>
                      <a:r>
                        <a:rPr lang="en-US" sz="1100" dirty="0">
                          <a:solidFill>
                            <a:schemeClr val="tx1"/>
                          </a:solidFill>
                        </a:rPr>
                        <a:t>0% after deductible</a:t>
                      </a:r>
                    </a:p>
                  </a:txBody>
                  <a:tcPr anchor="ctr">
                    <a:solidFill>
                      <a:schemeClr val="bg1"/>
                    </a:solidFill>
                  </a:tcPr>
                </a:tc>
                <a:extLst>
                  <a:ext uri="{0D108BD9-81ED-4DB2-BD59-A6C34878D82A}">
                    <a16:rowId xmlns:a16="http://schemas.microsoft.com/office/drawing/2014/main" val="10004"/>
                  </a:ext>
                </a:extLst>
              </a:tr>
              <a:tr h="291391">
                <a:tc>
                  <a:txBody>
                    <a:bodyPr/>
                    <a:lstStyle/>
                    <a:p>
                      <a:r>
                        <a:rPr lang="en-US" sz="1200">
                          <a:solidFill>
                            <a:schemeClr val="tx1"/>
                          </a:solidFill>
                        </a:rPr>
                        <a:t>Non-Preferred Brand Name</a:t>
                      </a:r>
                      <a:endParaRPr lang="en-US" sz="1100" b="1">
                        <a:solidFill>
                          <a:schemeClr val="tx1"/>
                        </a:solidFill>
                        <a:latin typeface="Arial" panose="020B0604020202020204" pitchFamily="34" charset="0"/>
                      </a:endParaRPr>
                    </a:p>
                  </a:txBody>
                  <a:tcPr anchor="ctr">
                    <a:solidFill>
                      <a:schemeClr val="bg1"/>
                    </a:solidFill>
                  </a:tcPr>
                </a:tc>
                <a:tc>
                  <a:txBody>
                    <a:bodyPr/>
                    <a:lstStyle/>
                    <a:p>
                      <a:r>
                        <a:rPr lang="en-US" sz="1100">
                          <a:solidFill>
                            <a:schemeClr val="tx1"/>
                          </a:solidFill>
                        </a:rPr>
                        <a:t>$90 copay</a:t>
                      </a:r>
                    </a:p>
                  </a:txBody>
                  <a:tcPr anchor="ctr">
                    <a:solidFill>
                      <a:schemeClr val="bg1"/>
                    </a:solidFill>
                  </a:tcPr>
                </a:tc>
                <a:tc>
                  <a:txBody>
                    <a:bodyPr/>
                    <a:lstStyle/>
                    <a:p>
                      <a:r>
                        <a:rPr lang="en-US" sz="1100">
                          <a:solidFill>
                            <a:schemeClr val="tx1"/>
                          </a:solidFill>
                        </a:rPr>
                        <a:t>0% after deductible</a:t>
                      </a:r>
                    </a:p>
                  </a:txBody>
                  <a:tcPr anchor="ctr">
                    <a:solidFill>
                      <a:schemeClr val="bg1"/>
                    </a:solidFill>
                  </a:tcPr>
                </a:tc>
                <a:extLst>
                  <a:ext uri="{0D108BD9-81ED-4DB2-BD59-A6C34878D82A}">
                    <a16:rowId xmlns:a16="http://schemas.microsoft.com/office/drawing/2014/main" val="10005"/>
                  </a:ext>
                </a:extLst>
              </a:tr>
              <a:tr h="291391">
                <a:tc>
                  <a:txBody>
                    <a:bodyPr/>
                    <a:lstStyle/>
                    <a:p>
                      <a:r>
                        <a:rPr lang="en-US" sz="1200">
                          <a:solidFill>
                            <a:schemeClr val="tx1"/>
                          </a:solidFill>
                        </a:rPr>
                        <a:t>Preferred Specialty</a:t>
                      </a:r>
                      <a:endParaRPr lang="en-US" sz="1100" b="1">
                        <a:solidFill>
                          <a:schemeClr val="tx1"/>
                        </a:solidFill>
                        <a:latin typeface="Arial" panose="020B0604020202020204" pitchFamily="34" charset="0"/>
                      </a:endParaRPr>
                    </a:p>
                  </a:txBody>
                  <a:tcPr anchor="ctr">
                    <a:solidFill>
                      <a:schemeClr val="bg1"/>
                    </a:solidFill>
                  </a:tcPr>
                </a:tc>
                <a:tc>
                  <a:txBody>
                    <a:bodyPr/>
                    <a:lstStyle/>
                    <a:p>
                      <a:r>
                        <a:rPr lang="en-US" sz="1100">
                          <a:solidFill>
                            <a:schemeClr val="tx1"/>
                          </a:solidFill>
                        </a:rPr>
                        <a:t>20% cost up to $150 maximum</a:t>
                      </a:r>
                    </a:p>
                  </a:txBody>
                  <a:tcPr anchor="ctr">
                    <a:solidFill>
                      <a:schemeClr val="bg1"/>
                    </a:solidFill>
                  </a:tcPr>
                </a:tc>
                <a:tc>
                  <a:txBody>
                    <a:bodyPr/>
                    <a:lstStyle/>
                    <a:p>
                      <a:r>
                        <a:rPr lang="en-US" sz="1100">
                          <a:solidFill>
                            <a:schemeClr val="tx1"/>
                          </a:solidFill>
                        </a:rPr>
                        <a:t>0% after deductible</a:t>
                      </a:r>
                    </a:p>
                  </a:txBody>
                  <a:tcPr anchor="ctr">
                    <a:solidFill>
                      <a:schemeClr val="bg1"/>
                    </a:solidFill>
                  </a:tcPr>
                </a:tc>
                <a:extLst>
                  <a:ext uri="{0D108BD9-81ED-4DB2-BD59-A6C34878D82A}">
                    <a16:rowId xmlns:a16="http://schemas.microsoft.com/office/drawing/2014/main" val="10006"/>
                  </a:ext>
                </a:extLst>
              </a:tr>
              <a:tr h="249594">
                <a:tc gridSpan="3">
                  <a:txBody>
                    <a:bodyPr/>
                    <a:lstStyle/>
                    <a:p>
                      <a:r>
                        <a:rPr lang="en-US" sz="1200" dirty="0">
                          <a:solidFill>
                            <a:schemeClr val="bg1"/>
                          </a:solidFill>
                        </a:rPr>
                        <a:t>Mail-Order Prescriptions</a:t>
                      </a:r>
                      <a:endParaRPr lang="en-US" sz="1200" b="1" dirty="0">
                        <a:solidFill>
                          <a:schemeClr val="bg1"/>
                        </a:solidFill>
                        <a:latin typeface="Arial" panose="020B0604020202020204" pitchFamily="34" charset="0"/>
                      </a:endParaRPr>
                    </a:p>
                  </a:txBody>
                  <a:tcPr anchor="ctr">
                    <a:solidFill>
                      <a:schemeClr val="tx2"/>
                    </a:solidFill>
                  </a:tcPr>
                </a:tc>
                <a:tc hMerge="1">
                  <a:txBody>
                    <a:bodyPr/>
                    <a:lstStyle/>
                    <a:p>
                      <a:endParaRPr/>
                    </a:p>
                  </a:txBody>
                  <a:tcPr/>
                </a:tc>
                <a:tc hMerge="1">
                  <a:txBody>
                    <a:bodyPr/>
                    <a:lstStyle/>
                    <a:p>
                      <a:endParaRPr/>
                    </a:p>
                  </a:txBody>
                  <a:tcPr/>
                </a:tc>
                <a:extLst>
                  <a:ext uri="{0D108BD9-81ED-4DB2-BD59-A6C34878D82A}">
                    <a16:rowId xmlns:a16="http://schemas.microsoft.com/office/drawing/2014/main" val="10007"/>
                  </a:ext>
                </a:extLst>
              </a:tr>
              <a:tr h="291391">
                <a:tc>
                  <a:txBody>
                    <a:bodyPr/>
                    <a:lstStyle/>
                    <a:p>
                      <a:pPr marL="0" algn="l" defTabSz="914400" rtl="0" eaLnBrk="1" latinLnBrk="0" hangingPunct="1"/>
                      <a:r>
                        <a:rPr lang="en-US" sz="1200" kern="1200">
                          <a:solidFill>
                            <a:schemeClr val="tx1"/>
                          </a:solidFill>
                        </a:rPr>
                        <a:t>Mandatory for Maintenance Rx?</a:t>
                      </a:r>
                      <a:endParaRPr lang="en-US" sz="1100" b="1" kern="1200">
                        <a:solidFill>
                          <a:schemeClr val="tx1"/>
                        </a:solidFill>
                        <a:latin typeface="Arial" panose="020B0604020202020204" pitchFamily="34" charset="0"/>
                        <a:ea typeface="+mn-ea"/>
                        <a:cs typeface="+mn-cs"/>
                      </a:endParaRPr>
                    </a:p>
                  </a:txBody>
                  <a:tcPr anchor="ctr">
                    <a:solidFill>
                      <a:schemeClr val="bg1"/>
                    </a:solidFill>
                  </a:tcPr>
                </a:tc>
                <a:tc>
                  <a:txBody>
                    <a:bodyPr/>
                    <a:lstStyle/>
                    <a:p>
                      <a:pPr marL="0" algn="l" defTabSz="914400" rtl="0" eaLnBrk="1" latinLnBrk="0" hangingPunct="1"/>
                      <a:r>
                        <a:rPr lang="en-US" sz="1100" kern="1200">
                          <a:solidFill>
                            <a:schemeClr val="tx1"/>
                          </a:solidFill>
                        </a:rPr>
                        <a:t>No</a:t>
                      </a:r>
                    </a:p>
                  </a:txBody>
                  <a:tcPr anchor="ctr">
                    <a:solidFill>
                      <a:schemeClr val="bg1"/>
                    </a:solidFill>
                  </a:tcPr>
                </a:tc>
                <a:tc>
                  <a:txBody>
                    <a:bodyPr/>
                    <a:lstStyle/>
                    <a:p>
                      <a:pPr marL="0" algn="l" defTabSz="914400" rtl="0" eaLnBrk="1" latinLnBrk="0" hangingPunct="1"/>
                      <a:r>
                        <a:rPr lang="en-US" sz="1100" kern="1200">
                          <a:solidFill>
                            <a:schemeClr val="tx1"/>
                          </a:solidFill>
                        </a:rPr>
                        <a:t>No</a:t>
                      </a:r>
                    </a:p>
                  </a:txBody>
                  <a:tcPr anchor="ctr">
                    <a:solidFill>
                      <a:schemeClr val="bg1"/>
                    </a:solidFill>
                  </a:tcPr>
                </a:tc>
                <a:extLst>
                  <a:ext uri="{0D108BD9-81ED-4DB2-BD59-A6C34878D82A}">
                    <a16:rowId xmlns:a16="http://schemas.microsoft.com/office/drawing/2014/main" val="10008"/>
                  </a:ext>
                </a:extLst>
              </a:tr>
              <a:tr h="291391">
                <a:tc>
                  <a:txBody>
                    <a:bodyPr/>
                    <a:lstStyle/>
                    <a:p>
                      <a:r>
                        <a:rPr lang="en-US" sz="1200">
                          <a:solidFill>
                            <a:schemeClr val="tx1"/>
                          </a:solidFill>
                        </a:rPr>
                        <a:t>Generic</a:t>
                      </a:r>
                      <a:endParaRPr lang="en-US" sz="1100" b="1">
                        <a:solidFill>
                          <a:schemeClr val="tx1"/>
                        </a:solidFill>
                        <a:latin typeface="Arial" panose="020B0604020202020204" pitchFamily="34" charset="0"/>
                      </a:endParaRPr>
                    </a:p>
                  </a:txBody>
                  <a:tcPr anchor="ctr">
                    <a:solidFill>
                      <a:schemeClr val="bg1"/>
                    </a:solidFill>
                  </a:tcPr>
                </a:tc>
                <a:tc>
                  <a:txBody>
                    <a:bodyPr/>
                    <a:lstStyle/>
                    <a:p>
                      <a:r>
                        <a:rPr lang="en-US" sz="1100">
                          <a:solidFill>
                            <a:schemeClr val="tx1"/>
                          </a:solidFill>
                        </a:rPr>
                        <a:t>$30 copay</a:t>
                      </a:r>
                    </a:p>
                  </a:txBody>
                  <a:tcPr anchor="ctr">
                    <a:solidFill>
                      <a:schemeClr val="bg1"/>
                    </a:solidFill>
                  </a:tcPr>
                </a:tc>
                <a:tc>
                  <a:txBody>
                    <a:bodyPr/>
                    <a:lstStyle/>
                    <a:p>
                      <a:r>
                        <a:rPr lang="en-US" sz="1100">
                          <a:solidFill>
                            <a:schemeClr val="tx1"/>
                          </a:solidFill>
                        </a:rPr>
                        <a:t>0% after deductible</a:t>
                      </a:r>
                    </a:p>
                  </a:txBody>
                  <a:tcPr anchor="ctr">
                    <a:solidFill>
                      <a:schemeClr val="bg1"/>
                    </a:solidFill>
                  </a:tcPr>
                </a:tc>
                <a:extLst>
                  <a:ext uri="{0D108BD9-81ED-4DB2-BD59-A6C34878D82A}">
                    <a16:rowId xmlns:a16="http://schemas.microsoft.com/office/drawing/2014/main" val="10009"/>
                  </a:ext>
                </a:extLst>
              </a:tr>
              <a:tr h="291391">
                <a:tc>
                  <a:txBody>
                    <a:bodyPr/>
                    <a:lstStyle/>
                    <a:p>
                      <a:r>
                        <a:rPr lang="en-US" sz="1200">
                          <a:solidFill>
                            <a:schemeClr val="tx1"/>
                          </a:solidFill>
                        </a:rPr>
                        <a:t>Preferred Brand Name</a:t>
                      </a:r>
                      <a:endParaRPr lang="en-US" sz="1100" b="1">
                        <a:solidFill>
                          <a:schemeClr val="tx1"/>
                        </a:solidFill>
                        <a:latin typeface="Arial" panose="020B0604020202020204" pitchFamily="34" charset="0"/>
                      </a:endParaRPr>
                    </a:p>
                  </a:txBody>
                  <a:tcPr anchor="ctr">
                    <a:solidFill>
                      <a:schemeClr val="bg1"/>
                    </a:solidFill>
                  </a:tcPr>
                </a:tc>
                <a:tc>
                  <a:txBody>
                    <a:bodyPr/>
                    <a:lstStyle/>
                    <a:p>
                      <a:r>
                        <a:rPr lang="en-US" sz="1100">
                          <a:solidFill>
                            <a:schemeClr val="tx1"/>
                          </a:solidFill>
                        </a:rPr>
                        <a:t>$90 copay</a:t>
                      </a:r>
                    </a:p>
                  </a:txBody>
                  <a:tcPr anchor="ctr">
                    <a:solidFill>
                      <a:schemeClr val="bg1"/>
                    </a:solidFill>
                  </a:tcPr>
                </a:tc>
                <a:tc>
                  <a:txBody>
                    <a:bodyPr/>
                    <a:lstStyle/>
                    <a:p>
                      <a:r>
                        <a:rPr lang="en-US" sz="1100">
                          <a:solidFill>
                            <a:schemeClr val="tx1"/>
                          </a:solidFill>
                        </a:rPr>
                        <a:t>0% after deductible</a:t>
                      </a:r>
                    </a:p>
                  </a:txBody>
                  <a:tcPr anchor="ctr">
                    <a:solidFill>
                      <a:schemeClr val="bg1"/>
                    </a:solidFill>
                  </a:tcPr>
                </a:tc>
                <a:extLst>
                  <a:ext uri="{0D108BD9-81ED-4DB2-BD59-A6C34878D82A}">
                    <a16:rowId xmlns:a16="http://schemas.microsoft.com/office/drawing/2014/main" val="10010"/>
                  </a:ext>
                </a:extLst>
              </a:tr>
              <a:tr h="291391">
                <a:tc>
                  <a:txBody>
                    <a:bodyPr/>
                    <a:lstStyle/>
                    <a:p>
                      <a:r>
                        <a:rPr lang="en-US" sz="1200" dirty="0">
                          <a:solidFill>
                            <a:schemeClr val="tx1"/>
                          </a:solidFill>
                        </a:rPr>
                        <a:t>Non-Preferred Brand Name</a:t>
                      </a:r>
                      <a:endParaRPr lang="en-US" sz="1100" b="1" dirty="0">
                        <a:solidFill>
                          <a:schemeClr val="tx1"/>
                        </a:solidFill>
                        <a:latin typeface="Arial" panose="020B0604020202020204" pitchFamily="34" charset="0"/>
                      </a:endParaRPr>
                    </a:p>
                  </a:txBody>
                  <a:tcPr anchor="ctr">
                    <a:solidFill>
                      <a:schemeClr val="bg1"/>
                    </a:solidFill>
                  </a:tcPr>
                </a:tc>
                <a:tc>
                  <a:txBody>
                    <a:bodyPr/>
                    <a:lstStyle/>
                    <a:p>
                      <a:r>
                        <a:rPr lang="en-US" sz="1100">
                          <a:solidFill>
                            <a:schemeClr val="tx1"/>
                          </a:solidFill>
                        </a:rPr>
                        <a:t>$180 copay</a:t>
                      </a:r>
                    </a:p>
                  </a:txBody>
                  <a:tcPr anchor="ctr">
                    <a:solidFill>
                      <a:schemeClr val="bg1"/>
                    </a:solidFill>
                  </a:tcPr>
                </a:tc>
                <a:tc>
                  <a:txBody>
                    <a:bodyPr/>
                    <a:lstStyle/>
                    <a:p>
                      <a:r>
                        <a:rPr lang="en-US" sz="1100">
                          <a:solidFill>
                            <a:schemeClr val="tx1"/>
                          </a:solidFill>
                        </a:rPr>
                        <a:t>0% after deductible</a:t>
                      </a:r>
                    </a:p>
                  </a:txBody>
                  <a:tcPr anchor="ctr">
                    <a:solidFill>
                      <a:schemeClr val="bg1"/>
                    </a:solidFill>
                  </a:tcPr>
                </a:tc>
                <a:extLst>
                  <a:ext uri="{0D108BD9-81ED-4DB2-BD59-A6C34878D82A}">
                    <a16:rowId xmlns:a16="http://schemas.microsoft.com/office/drawing/2014/main" val="10011"/>
                  </a:ext>
                </a:extLst>
              </a:tr>
              <a:tr h="291391">
                <a:tc>
                  <a:txBody>
                    <a:bodyPr/>
                    <a:lstStyle/>
                    <a:p>
                      <a:r>
                        <a:rPr lang="en-US" sz="1200">
                          <a:solidFill>
                            <a:schemeClr val="tx1"/>
                          </a:solidFill>
                        </a:rPr>
                        <a:t>Preferred Specialty</a:t>
                      </a:r>
                      <a:endParaRPr lang="en-US" sz="1100" b="1">
                        <a:solidFill>
                          <a:schemeClr val="tx1"/>
                        </a:solidFill>
                        <a:latin typeface="Arial" panose="020B0604020202020204" pitchFamily="34" charset="0"/>
                      </a:endParaRPr>
                    </a:p>
                  </a:txBody>
                  <a:tcPr anchor="ctr">
                    <a:solidFill>
                      <a:schemeClr val="bg1"/>
                    </a:solidFill>
                  </a:tcPr>
                </a:tc>
                <a:tc>
                  <a:txBody>
                    <a:bodyPr/>
                    <a:lstStyle/>
                    <a:p>
                      <a:r>
                        <a:rPr lang="en-US" sz="1100">
                          <a:solidFill>
                            <a:schemeClr val="tx1"/>
                          </a:solidFill>
                        </a:rPr>
                        <a:t>20% cost up to $150 maximum</a:t>
                      </a:r>
                    </a:p>
                  </a:txBody>
                  <a:tcPr anchor="ctr">
                    <a:solidFill>
                      <a:schemeClr val="bg1"/>
                    </a:solidFill>
                  </a:tcPr>
                </a:tc>
                <a:tc>
                  <a:txBody>
                    <a:bodyPr/>
                    <a:lstStyle/>
                    <a:p>
                      <a:r>
                        <a:rPr lang="en-US" sz="1100" dirty="0">
                          <a:solidFill>
                            <a:schemeClr val="tx1"/>
                          </a:solidFill>
                        </a:rPr>
                        <a:t>Not covered</a:t>
                      </a:r>
                    </a:p>
                  </a:txBody>
                  <a:tcPr anchor="ctr">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707403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B7852-A9F1-834F-D5E4-A6717E072F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15C288-6B24-1ECB-0033-05CD4093A081}"/>
              </a:ext>
            </a:extLst>
          </p:cNvPr>
          <p:cNvSpPr>
            <a:spLocks noGrp="1"/>
          </p:cNvSpPr>
          <p:nvPr>
            <p:ph type="title"/>
          </p:nvPr>
        </p:nvSpPr>
        <p:spPr/>
        <p:txBody>
          <a:bodyPr>
            <a:normAutofit/>
          </a:bodyPr>
          <a:lstStyle/>
          <a:p>
            <a:r>
              <a:rPr lang="en-US" sz="2800"/>
              <a:t>Medical/Rx – Plan Highlights </a:t>
            </a:r>
            <a:endParaRPr lang="en-US" sz="1800"/>
          </a:p>
        </p:txBody>
      </p:sp>
      <p:sp>
        <p:nvSpPr>
          <p:cNvPr id="2" name="Slide Number Placeholder 1">
            <a:extLst>
              <a:ext uri="{FF2B5EF4-FFF2-40B4-BE49-F238E27FC236}">
                <a16:creationId xmlns:a16="http://schemas.microsoft.com/office/drawing/2014/main" id="{1203EAC1-8781-8AE7-7685-8351730654BA}"/>
              </a:ext>
            </a:extLst>
          </p:cNvPr>
          <p:cNvSpPr>
            <a:spLocks noGrp="1"/>
          </p:cNvSpPr>
          <p:nvPr>
            <p:ph type="sldNum" sz="quarter" idx="4294967295"/>
          </p:nvPr>
        </p:nvSpPr>
        <p:spPr>
          <a:xfrm>
            <a:off x="7010400" y="6356350"/>
            <a:ext cx="2133600" cy="365125"/>
          </a:xfrm>
          <a:prstGeom prst="rect">
            <a:avLst/>
          </a:prstGeom>
        </p:spPr>
        <p:txBody>
          <a:bodyPr/>
          <a:lstStyle/>
          <a:p>
            <a:fld id="{32BD8CD8-845A-4E3B-80A6-4ECE75E349CA}" type="slidenum">
              <a:rPr lang="en-US" smtClean="0"/>
              <a:t>19</a:t>
            </a:fld>
            <a:endParaRPr lang="en-US"/>
          </a:p>
        </p:txBody>
      </p:sp>
      <p:graphicFrame>
        <p:nvGraphicFramePr>
          <p:cNvPr id="4" name="Table 3">
            <a:extLst>
              <a:ext uri="{FF2B5EF4-FFF2-40B4-BE49-F238E27FC236}">
                <a16:creationId xmlns:a16="http://schemas.microsoft.com/office/drawing/2014/main" id="{12A8AB62-DFD8-694C-9D5E-0353FF1363D5}"/>
              </a:ext>
            </a:extLst>
          </p:cNvPr>
          <p:cNvGraphicFramePr>
            <a:graphicFrameLocks noGrp="1"/>
          </p:cNvGraphicFramePr>
          <p:nvPr>
            <p:extLst>
              <p:ext uri="{D42A27DB-BD31-4B8C-83A1-F6EECF244321}">
                <p14:modId xmlns:p14="http://schemas.microsoft.com/office/powerpoint/2010/main" val="1791990423"/>
              </p:ext>
            </p:extLst>
          </p:nvPr>
        </p:nvGraphicFramePr>
        <p:xfrm>
          <a:off x="152400" y="1219200"/>
          <a:ext cx="8763001" cy="3889941"/>
        </p:xfrm>
        <a:graphic>
          <a:graphicData uri="http://schemas.openxmlformats.org/drawingml/2006/table">
            <a:tbl>
              <a:tblPr firstRow="1" firstCol="1" lastRow="1" lastCol="1" bandRow="1" bandCol="1"/>
              <a:tblGrid>
                <a:gridCol w="2434361">
                  <a:extLst>
                    <a:ext uri="{9D8B030D-6E8A-4147-A177-3AD203B41FA5}">
                      <a16:colId xmlns:a16="http://schemas.microsoft.com/office/drawing/2014/main" val="3161885179"/>
                    </a:ext>
                  </a:extLst>
                </a:gridCol>
                <a:gridCol w="1582160">
                  <a:extLst>
                    <a:ext uri="{9D8B030D-6E8A-4147-A177-3AD203B41FA5}">
                      <a16:colId xmlns:a16="http://schemas.microsoft.com/office/drawing/2014/main" val="1804496177"/>
                    </a:ext>
                  </a:extLst>
                </a:gridCol>
                <a:gridCol w="1582160">
                  <a:extLst>
                    <a:ext uri="{9D8B030D-6E8A-4147-A177-3AD203B41FA5}">
                      <a16:colId xmlns:a16="http://schemas.microsoft.com/office/drawing/2014/main" val="135815841"/>
                    </a:ext>
                  </a:extLst>
                </a:gridCol>
                <a:gridCol w="1582160">
                  <a:extLst>
                    <a:ext uri="{9D8B030D-6E8A-4147-A177-3AD203B41FA5}">
                      <a16:colId xmlns:a16="http://schemas.microsoft.com/office/drawing/2014/main" val="1003452808"/>
                    </a:ext>
                  </a:extLst>
                </a:gridCol>
                <a:gridCol w="1582160">
                  <a:extLst>
                    <a:ext uri="{9D8B030D-6E8A-4147-A177-3AD203B41FA5}">
                      <a16:colId xmlns:a16="http://schemas.microsoft.com/office/drawing/2014/main" val="1286213840"/>
                    </a:ext>
                  </a:extLst>
                </a:gridCol>
              </a:tblGrid>
              <a:tr h="232341">
                <a:tc gridSpan="5">
                  <a:txBody>
                    <a:bodyPr/>
                    <a:lstStyle/>
                    <a:p>
                      <a:pPr marL="137160" marR="0" algn="l">
                        <a:buNone/>
                      </a:pPr>
                      <a:r>
                        <a:rPr lang="en-US" sz="1000" b="1">
                          <a:solidFill>
                            <a:srgbClr val="363435"/>
                          </a:solidFill>
                          <a:effectLst/>
                          <a:latin typeface="Arial" panose="020B0604020202020204" pitchFamily="34" charset="0"/>
                          <a:ea typeface="Malgun Gothic" panose="020B0503020000020004" pitchFamily="34" charset="-127"/>
                        </a:rPr>
                        <a:t>Employee Contributions (Per Pay Cycle)</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solidFill>
                      <a:srgbClr val="EE6F6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4161039"/>
                  </a:ext>
                </a:extLst>
              </a:tr>
              <a:tr h="304800">
                <a:tc>
                  <a:txBody>
                    <a:bodyPr/>
                    <a:lstStyle/>
                    <a:p>
                      <a:pPr marL="137160" marR="0" algn="l">
                        <a:buNone/>
                      </a:pPr>
                      <a:r>
                        <a:rPr lang="en-US" sz="1000" b="1">
                          <a:solidFill>
                            <a:srgbClr val="363435"/>
                          </a:solidFill>
                          <a:effectLst/>
                          <a:latin typeface="Arial" panose="020B0604020202020204" pitchFamily="34" charset="0"/>
                          <a:ea typeface="Malgun Gothic" panose="020B0503020000020004" pitchFamily="34" charset="-127"/>
                        </a:rPr>
                        <a:t>Single Coverage</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solidFill>
                      <a:srgbClr val="FFF4D4"/>
                    </a:solidFill>
                  </a:tcPr>
                </a:tc>
                <a:tc gridSpan="2">
                  <a:txBody>
                    <a:bodyPr/>
                    <a:lstStyle/>
                    <a:p>
                      <a:pPr marL="137160" marR="0" algn="l">
                        <a:buNone/>
                      </a:pPr>
                      <a:r>
                        <a:rPr lang="en-US" sz="1000" b="1">
                          <a:solidFill>
                            <a:srgbClr val="363435"/>
                          </a:solidFill>
                          <a:effectLst/>
                          <a:latin typeface="Arial" panose="020B0604020202020204" pitchFamily="34" charset="0"/>
                          <a:ea typeface="Malgun Gothic" panose="020B0503020000020004" pitchFamily="34" charset="-127"/>
                        </a:rPr>
                        <a:t>Gold Plan</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solidFill>
                      <a:srgbClr val="C1C0C0"/>
                    </a:solidFill>
                  </a:tcPr>
                </a:tc>
                <a:tc hMerge="1">
                  <a:txBody>
                    <a:bodyPr/>
                    <a:lstStyle/>
                    <a:p>
                      <a:endParaRPr lang="en-US"/>
                    </a:p>
                  </a:txBody>
                  <a:tcPr/>
                </a:tc>
                <a:tc gridSpan="2">
                  <a:txBody>
                    <a:bodyPr/>
                    <a:lstStyle/>
                    <a:p>
                      <a:pPr marL="137160" marR="0" algn="l">
                        <a:buNone/>
                      </a:pPr>
                      <a:r>
                        <a:rPr lang="en-US" sz="1000" b="1" dirty="0">
                          <a:solidFill>
                            <a:srgbClr val="363435"/>
                          </a:solidFill>
                          <a:effectLst/>
                          <a:latin typeface="Arial" panose="020B0604020202020204" pitchFamily="34" charset="0"/>
                          <a:ea typeface="Malgun Gothic" panose="020B0503020000020004" pitchFamily="34" charset="-127"/>
                        </a:rPr>
                        <a:t>Silver Plan</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solidFill>
                      <a:srgbClr val="C1C0C0"/>
                    </a:solidFill>
                  </a:tcPr>
                </a:tc>
                <a:tc hMerge="1">
                  <a:txBody>
                    <a:bodyPr/>
                    <a:lstStyle/>
                    <a:p>
                      <a:endParaRPr lang="en-US"/>
                    </a:p>
                  </a:txBody>
                  <a:tcPr/>
                </a:tc>
                <a:extLst>
                  <a:ext uri="{0D108BD9-81ED-4DB2-BD59-A6C34878D82A}">
                    <a16:rowId xmlns:a16="http://schemas.microsoft.com/office/drawing/2014/main" val="971178272"/>
                  </a:ext>
                </a:extLst>
              </a:tr>
              <a:tr h="304800">
                <a:tc>
                  <a:txBody>
                    <a:bodyPr/>
                    <a:lstStyle/>
                    <a:p>
                      <a:pPr marL="137160" marR="0" algn="l">
                        <a:buNone/>
                      </a:pPr>
                      <a:r>
                        <a:rPr lang="en-US" sz="1000" b="1">
                          <a:solidFill>
                            <a:srgbClr val="363435"/>
                          </a:solidFill>
                          <a:effectLst/>
                          <a:latin typeface="Arial" panose="020B0604020202020204" pitchFamily="34" charset="0"/>
                          <a:ea typeface="Malgun Gothic" panose="020B0503020000020004" pitchFamily="34" charset="-127"/>
                        </a:rPr>
                        <a:t>2026 Cost Sharing</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Employee pays 12% getting to Silver status</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Employee pays 25% not getting to Silver status</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Employee pays 12% getting to Silver status</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Employee pays 25% not getting to Silver status</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extLst>
                  <a:ext uri="{0D108BD9-81ED-4DB2-BD59-A6C34878D82A}">
                    <a16:rowId xmlns:a16="http://schemas.microsoft.com/office/drawing/2014/main" val="1282564777"/>
                  </a:ext>
                </a:extLst>
              </a:tr>
              <a:tr h="304800">
                <a:tc>
                  <a:txBody>
                    <a:bodyPr/>
                    <a:lstStyle/>
                    <a:p>
                      <a:pPr marL="137160" marR="0" algn="l">
                        <a:buNone/>
                      </a:pPr>
                      <a:r>
                        <a:rPr lang="en-US" sz="1000" b="1">
                          <a:solidFill>
                            <a:srgbClr val="363435"/>
                          </a:solidFill>
                          <a:effectLst/>
                          <a:latin typeface="Arial" panose="020B0604020202020204" pitchFamily="34" charset="0"/>
                          <a:ea typeface="Malgun Gothic" panose="020B0503020000020004" pitchFamily="34" charset="-127"/>
                        </a:rPr>
                        <a:t>Monthly Premium</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$1,052.66</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$1,052.66</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$900.22</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$900.22</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extLst>
                  <a:ext uri="{0D108BD9-81ED-4DB2-BD59-A6C34878D82A}">
                    <a16:rowId xmlns:a16="http://schemas.microsoft.com/office/drawing/2014/main" val="2366411792"/>
                  </a:ext>
                </a:extLst>
              </a:tr>
              <a:tr h="304800">
                <a:tc>
                  <a:txBody>
                    <a:bodyPr/>
                    <a:lstStyle/>
                    <a:p>
                      <a:pPr marL="137160" marR="0" algn="l">
                        <a:buNone/>
                      </a:pPr>
                      <a:r>
                        <a:rPr lang="en-US" sz="1000" b="1">
                          <a:solidFill>
                            <a:srgbClr val="363435"/>
                          </a:solidFill>
                          <a:effectLst/>
                          <a:latin typeface="Arial" panose="020B0604020202020204" pitchFamily="34" charset="0"/>
                          <a:ea typeface="Malgun Gothic" panose="020B0503020000020004" pitchFamily="34" charset="-127"/>
                        </a:rPr>
                        <a:t>Village Monthly Share</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$926.34</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$789.50</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$792.19</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dirty="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$675.17</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extLst>
                  <a:ext uri="{0D108BD9-81ED-4DB2-BD59-A6C34878D82A}">
                    <a16:rowId xmlns:a16="http://schemas.microsoft.com/office/drawing/2014/main" val="2942923498"/>
                  </a:ext>
                </a:extLst>
              </a:tr>
              <a:tr h="304800">
                <a:tc>
                  <a:txBody>
                    <a:bodyPr/>
                    <a:lstStyle/>
                    <a:p>
                      <a:pPr marL="137160" marR="0" algn="l">
                        <a:buNone/>
                      </a:pPr>
                      <a:r>
                        <a:rPr lang="en-US" sz="1000" b="1">
                          <a:solidFill>
                            <a:srgbClr val="363435"/>
                          </a:solidFill>
                          <a:effectLst/>
                          <a:latin typeface="Arial" panose="020B0604020202020204" pitchFamily="34" charset="0"/>
                          <a:ea typeface="Malgun Gothic" panose="020B0503020000020004" pitchFamily="34" charset="-127"/>
                        </a:rPr>
                        <a:t>Employee Monthly Share</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$126.32</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$263.17</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$108.03</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$225.06</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extLst>
                  <a:ext uri="{0D108BD9-81ED-4DB2-BD59-A6C34878D82A}">
                    <a16:rowId xmlns:a16="http://schemas.microsoft.com/office/drawing/2014/main" val="370565507"/>
                  </a:ext>
                </a:extLst>
              </a:tr>
              <a:tr h="304800">
                <a:tc>
                  <a:txBody>
                    <a:bodyPr/>
                    <a:lstStyle/>
                    <a:p>
                      <a:pPr marL="137160" marR="0" algn="l">
                        <a:buNone/>
                      </a:pPr>
                      <a:r>
                        <a:rPr lang="en-US" sz="1000" b="1">
                          <a:solidFill>
                            <a:srgbClr val="363435"/>
                          </a:solidFill>
                          <a:effectLst/>
                          <a:latin typeface="Arial" panose="020B0604020202020204" pitchFamily="34" charset="0"/>
                          <a:ea typeface="Malgun Gothic" panose="020B0503020000020004" pitchFamily="34" charset="-127"/>
                        </a:rPr>
                        <a:t>Pay Period Deduction Amount</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b="1">
                          <a:solidFill>
                            <a:srgbClr val="363435"/>
                          </a:solidFill>
                          <a:effectLst/>
                          <a:latin typeface="Arial" panose="020B0604020202020204" pitchFamily="34" charset="0"/>
                          <a:ea typeface="Malgun Gothic" panose="020B0503020000020004" pitchFamily="34" charset="-127"/>
                          <a:cs typeface="Calibri" panose="020F0502020204030204" pitchFamily="34" charset="0"/>
                        </a:rPr>
                        <a:t>$63.16</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b="1">
                          <a:solidFill>
                            <a:srgbClr val="363435"/>
                          </a:solidFill>
                          <a:effectLst/>
                          <a:latin typeface="Arial" panose="020B0604020202020204" pitchFamily="34" charset="0"/>
                          <a:ea typeface="Malgun Gothic" panose="020B0503020000020004" pitchFamily="34" charset="-127"/>
                          <a:cs typeface="Calibri" panose="020F0502020204030204" pitchFamily="34" charset="0"/>
                        </a:rPr>
                        <a:t>$131.58</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b="1">
                          <a:solidFill>
                            <a:srgbClr val="363435"/>
                          </a:solidFill>
                          <a:effectLst/>
                          <a:latin typeface="Arial" panose="020B0604020202020204" pitchFamily="34" charset="0"/>
                          <a:ea typeface="Malgun Gothic" panose="020B0503020000020004" pitchFamily="34" charset="-127"/>
                          <a:cs typeface="Calibri" panose="020F0502020204030204" pitchFamily="34" charset="0"/>
                        </a:rPr>
                        <a:t>$54.01</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b="1" dirty="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$112.53</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extLst>
                  <a:ext uri="{0D108BD9-81ED-4DB2-BD59-A6C34878D82A}">
                    <a16:rowId xmlns:a16="http://schemas.microsoft.com/office/drawing/2014/main" val="2676554151"/>
                  </a:ext>
                </a:extLst>
              </a:tr>
              <a:tr h="304800">
                <a:tc>
                  <a:txBody>
                    <a:bodyPr/>
                    <a:lstStyle/>
                    <a:p>
                      <a:pPr marL="137160" marR="0" algn="l">
                        <a:buNone/>
                      </a:pPr>
                      <a:r>
                        <a:rPr lang="en-US" sz="1000" b="1" dirty="0">
                          <a:solidFill>
                            <a:srgbClr val="363435"/>
                          </a:solidFill>
                          <a:effectLst/>
                          <a:latin typeface="Arial" panose="020B0604020202020204" pitchFamily="34" charset="0"/>
                          <a:ea typeface="Malgun Gothic" panose="020B0503020000020004" pitchFamily="34" charset="-127"/>
                        </a:rPr>
                        <a:t>Family Coverage</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solidFill>
                      <a:srgbClr val="FFF4D4"/>
                    </a:solidFill>
                  </a:tcPr>
                </a:tc>
                <a:tc gridSpan="2">
                  <a:txBody>
                    <a:bodyPr/>
                    <a:lstStyle/>
                    <a:p>
                      <a:pPr marL="137160" marR="0" algn="l">
                        <a:buNone/>
                      </a:pPr>
                      <a:r>
                        <a:rPr lang="en-US" sz="1000" b="1">
                          <a:solidFill>
                            <a:srgbClr val="363435"/>
                          </a:solidFill>
                          <a:effectLst/>
                          <a:latin typeface="Arial" panose="020B0604020202020204" pitchFamily="34" charset="0"/>
                          <a:ea typeface="Malgun Gothic" panose="020B0503020000020004" pitchFamily="34" charset="-127"/>
                        </a:rPr>
                        <a:t>Gold Plan</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solidFill>
                      <a:srgbClr val="C1C0C0"/>
                    </a:solidFill>
                  </a:tcPr>
                </a:tc>
                <a:tc hMerge="1">
                  <a:txBody>
                    <a:bodyPr/>
                    <a:lstStyle/>
                    <a:p>
                      <a:endParaRPr lang="en-US"/>
                    </a:p>
                  </a:txBody>
                  <a:tcPr/>
                </a:tc>
                <a:tc gridSpan="2">
                  <a:txBody>
                    <a:bodyPr/>
                    <a:lstStyle/>
                    <a:p>
                      <a:pPr marL="137160" marR="0" algn="l">
                        <a:buNone/>
                      </a:pPr>
                      <a:r>
                        <a:rPr lang="en-US" sz="1000" b="1" dirty="0">
                          <a:solidFill>
                            <a:srgbClr val="363435"/>
                          </a:solidFill>
                          <a:effectLst/>
                          <a:latin typeface="Arial" panose="020B0604020202020204" pitchFamily="34" charset="0"/>
                          <a:ea typeface="Malgun Gothic" panose="020B0503020000020004" pitchFamily="34" charset="-127"/>
                        </a:rPr>
                        <a:t>Silver Plan</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solidFill>
                      <a:srgbClr val="C1C0C0"/>
                    </a:solidFill>
                  </a:tcPr>
                </a:tc>
                <a:tc hMerge="1">
                  <a:txBody>
                    <a:bodyPr/>
                    <a:lstStyle/>
                    <a:p>
                      <a:endParaRPr lang="en-US"/>
                    </a:p>
                  </a:txBody>
                  <a:tcPr/>
                </a:tc>
                <a:extLst>
                  <a:ext uri="{0D108BD9-81ED-4DB2-BD59-A6C34878D82A}">
                    <a16:rowId xmlns:a16="http://schemas.microsoft.com/office/drawing/2014/main" val="1614980243"/>
                  </a:ext>
                </a:extLst>
              </a:tr>
              <a:tr h="304800">
                <a:tc>
                  <a:txBody>
                    <a:bodyPr/>
                    <a:lstStyle/>
                    <a:p>
                      <a:pPr marL="137160" marR="0" algn="l">
                        <a:buNone/>
                      </a:pPr>
                      <a:r>
                        <a:rPr lang="en-US" sz="1000" b="1" dirty="0">
                          <a:solidFill>
                            <a:srgbClr val="363435"/>
                          </a:solidFill>
                          <a:effectLst/>
                          <a:latin typeface="Arial" panose="020B0604020202020204" pitchFamily="34" charset="0"/>
                          <a:ea typeface="Malgun Gothic" panose="020B0503020000020004" pitchFamily="34" charset="-127"/>
                        </a:rPr>
                        <a:t>2026 Cost Sharing</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Employee pays 12% getting to Silver status</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Employee pays 25% not getting to Silver status</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Employee pays 12% getting to Silver status</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Employee pays 25% not getting to Silver status</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extLst>
                  <a:ext uri="{0D108BD9-81ED-4DB2-BD59-A6C34878D82A}">
                    <a16:rowId xmlns:a16="http://schemas.microsoft.com/office/drawing/2014/main" val="1298961801"/>
                  </a:ext>
                </a:extLst>
              </a:tr>
              <a:tr h="304800">
                <a:tc>
                  <a:txBody>
                    <a:bodyPr/>
                    <a:lstStyle/>
                    <a:p>
                      <a:pPr marL="137160" marR="0" algn="l">
                        <a:buNone/>
                      </a:pPr>
                      <a:r>
                        <a:rPr lang="en-US" sz="1000" b="1" dirty="0">
                          <a:solidFill>
                            <a:srgbClr val="363435"/>
                          </a:solidFill>
                          <a:effectLst/>
                          <a:latin typeface="Arial" panose="020B0604020202020204" pitchFamily="34" charset="0"/>
                          <a:ea typeface="Malgun Gothic" panose="020B0503020000020004" pitchFamily="34" charset="-127"/>
                        </a:rPr>
                        <a:t>Monthly Premium</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$2,525.56</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$2,525.56</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$2,160.94</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$2,160.94</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extLst>
                  <a:ext uri="{0D108BD9-81ED-4DB2-BD59-A6C34878D82A}">
                    <a16:rowId xmlns:a16="http://schemas.microsoft.com/office/drawing/2014/main" val="2114490680"/>
                  </a:ext>
                </a:extLst>
              </a:tr>
              <a:tr h="304800">
                <a:tc>
                  <a:txBody>
                    <a:bodyPr/>
                    <a:lstStyle/>
                    <a:p>
                      <a:pPr marL="137160" marR="0" algn="l">
                        <a:buNone/>
                      </a:pPr>
                      <a:r>
                        <a:rPr lang="en-US" sz="1000" b="1" dirty="0">
                          <a:solidFill>
                            <a:srgbClr val="363435"/>
                          </a:solidFill>
                          <a:effectLst/>
                          <a:latin typeface="Arial" panose="020B0604020202020204" pitchFamily="34" charset="0"/>
                          <a:ea typeface="Malgun Gothic" panose="020B0503020000020004" pitchFamily="34" charset="-127"/>
                        </a:rPr>
                        <a:t>Village Monthly Share</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dirty="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$2,222.49</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$1,894.17</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$1,901.63</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$1,620.71</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extLst>
                  <a:ext uri="{0D108BD9-81ED-4DB2-BD59-A6C34878D82A}">
                    <a16:rowId xmlns:a16="http://schemas.microsoft.com/office/drawing/2014/main" val="3319322808"/>
                  </a:ext>
                </a:extLst>
              </a:tr>
              <a:tr h="304800">
                <a:tc>
                  <a:txBody>
                    <a:bodyPr/>
                    <a:lstStyle/>
                    <a:p>
                      <a:pPr marL="137160" marR="0" algn="l">
                        <a:buNone/>
                      </a:pPr>
                      <a:r>
                        <a:rPr lang="en-US" sz="1000" b="1">
                          <a:solidFill>
                            <a:srgbClr val="363435"/>
                          </a:solidFill>
                          <a:effectLst/>
                          <a:latin typeface="Arial" panose="020B0604020202020204" pitchFamily="34" charset="0"/>
                          <a:ea typeface="Malgun Gothic" panose="020B0503020000020004" pitchFamily="34" charset="-127"/>
                        </a:rPr>
                        <a:t>Employee Monthly Share</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$303.07</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dirty="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$631.39</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dirty="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$259.31</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$540.23</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extLst>
                  <a:ext uri="{0D108BD9-81ED-4DB2-BD59-A6C34878D82A}">
                    <a16:rowId xmlns:a16="http://schemas.microsoft.com/office/drawing/2014/main" val="1033785443"/>
                  </a:ext>
                </a:extLst>
              </a:tr>
              <a:tr h="304800">
                <a:tc>
                  <a:txBody>
                    <a:bodyPr/>
                    <a:lstStyle/>
                    <a:p>
                      <a:pPr marL="137160" marR="0" algn="l">
                        <a:buNone/>
                      </a:pPr>
                      <a:r>
                        <a:rPr lang="en-US" sz="1000" b="1" dirty="0">
                          <a:solidFill>
                            <a:srgbClr val="363435"/>
                          </a:solidFill>
                          <a:effectLst/>
                          <a:latin typeface="Arial" panose="020B0604020202020204" pitchFamily="34" charset="0"/>
                          <a:ea typeface="Malgun Gothic" panose="020B0503020000020004" pitchFamily="34" charset="-127"/>
                        </a:rPr>
                        <a:t>Pay Period Deduction Amount</a:t>
                      </a: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b="1">
                          <a:solidFill>
                            <a:srgbClr val="363435"/>
                          </a:solidFill>
                          <a:effectLst/>
                          <a:latin typeface="Arial" panose="020B0604020202020204" pitchFamily="34" charset="0"/>
                          <a:ea typeface="Malgun Gothic" panose="020B0503020000020004" pitchFamily="34" charset="-127"/>
                          <a:cs typeface="Calibri" panose="020F0502020204030204" pitchFamily="34" charset="0"/>
                        </a:rPr>
                        <a:t>$151.53</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b="1">
                          <a:solidFill>
                            <a:srgbClr val="363435"/>
                          </a:solidFill>
                          <a:effectLst/>
                          <a:latin typeface="Arial" panose="020B0604020202020204" pitchFamily="34" charset="0"/>
                          <a:ea typeface="Malgun Gothic" panose="020B0503020000020004" pitchFamily="34" charset="-127"/>
                          <a:cs typeface="Calibri" panose="020F0502020204030204" pitchFamily="34" charset="0"/>
                        </a:rPr>
                        <a:t>$315.70</a:t>
                      </a:r>
                      <a:endParaRPr lang="en-US" sz="80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b="1" dirty="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$129.66</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tc>
                  <a:txBody>
                    <a:bodyPr/>
                    <a:lstStyle/>
                    <a:p>
                      <a:pPr marL="0" marR="0" algn="ctr">
                        <a:buNone/>
                        <a:tabLst>
                          <a:tab pos="6972300" algn="l"/>
                        </a:tabLst>
                      </a:pPr>
                      <a:r>
                        <a:rPr lang="en-US" sz="1000" b="1" dirty="0">
                          <a:solidFill>
                            <a:srgbClr val="363435"/>
                          </a:solidFill>
                          <a:effectLst/>
                          <a:latin typeface="Arial" panose="020B0604020202020204" pitchFamily="34" charset="0"/>
                          <a:ea typeface="Malgun Gothic" panose="020B0503020000020004" pitchFamily="34" charset="-127"/>
                          <a:cs typeface="Calibri" panose="020F0502020204030204" pitchFamily="34" charset="0"/>
                        </a:rPr>
                        <a:t>$270.12</a:t>
                      </a:r>
                      <a:endParaRPr lang="en-US" sz="800" dirty="0">
                        <a:solidFill>
                          <a:srgbClr val="363435"/>
                        </a:solidFill>
                        <a:effectLst/>
                        <a:latin typeface="Malgun Gothic" panose="020B0503020000020004" pitchFamily="34" charset="-127"/>
                        <a:ea typeface="Malgun Gothic" panose="020B0503020000020004" pitchFamily="34" charset="-127"/>
                        <a:cs typeface="Calibri" panose="020F0502020204030204" pitchFamily="34" charset="0"/>
                      </a:endParaRPr>
                    </a:p>
                  </a:txBody>
                  <a:tcPr marL="0" marR="0" marT="0" marB="0" anchor="ctr">
                    <a:lnL w="12700" cap="flat" cmpd="sng" algn="ctr">
                      <a:solidFill>
                        <a:srgbClr val="848484"/>
                      </a:solidFill>
                      <a:prstDash val="solid"/>
                      <a:round/>
                      <a:headEnd type="none" w="med" len="med"/>
                      <a:tailEnd type="none" w="med" len="med"/>
                    </a:lnL>
                    <a:lnR w="12700" cap="flat" cmpd="sng" algn="ctr">
                      <a:solidFill>
                        <a:srgbClr val="848484"/>
                      </a:solidFill>
                      <a:prstDash val="solid"/>
                      <a:round/>
                      <a:headEnd type="none" w="med" len="med"/>
                      <a:tailEnd type="none" w="med" len="med"/>
                    </a:lnR>
                    <a:lnT w="12700" cap="flat" cmpd="sng" algn="ctr">
                      <a:solidFill>
                        <a:srgbClr val="848484"/>
                      </a:solidFill>
                      <a:prstDash val="solid"/>
                      <a:round/>
                      <a:headEnd type="none" w="med" len="med"/>
                      <a:tailEnd type="none" w="med" len="med"/>
                    </a:lnT>
                    <a:lnB w="12700" cap="flat" cmpd="sng" algn="ctr">
                      <a:solidFill>
                        <a:srgbClr val="848484"/>
                      </a:solidFill>
                      <a:prstDash val="solid"/>
                      <a:round/>
                      <a:headEnd type="none" w="med" len="med"/>
                      <a:tailEnd type="none" w="med" len="med"/>
                    </a:lnB>
                    <a:noFill/>
                  </a:tcPr>
                </a:tc>
                <a:extLst>
                  <a:ext uri="{0D108BD9-81ED-4DB2-BD59-A6C34878D82A}">
                    <a16:rowId xmlns:a16="http://schemas.microsoft.com/office/drawing/2014/main" val="2611084445"/>
                  </a:ext>
                </a:extLst>
              </a:tr>
            </a:tbl>
          </a:graphicData>
        </a:graphic>
      </p:graphicFrame>
    </p:spTree>
    <p:extLst>
      <p:ext uri="{BB962C8B-B14F-4D97-AF65-F5344CB8AC3E}">
        <p14:creationId xmlns:p14="http://schemas.microsoft.com/office/powerpoint/2010/main" val="25931146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05800" cy="5029203"/>
          </a:xfrm>
        </p:spPr>
        <p:txBody>
          <a:bodyPr>
            <a:normAutofit/>
          </a:bodyPr>
          <a:lstStyle/>
          <a:p>
            <a:r>
              <a:rPr lang="en-US" sz="2000" dirty="0"/>
              <a:t>About Open Enrollment</a:t>
            </a:r>
          </a:p>
          <a:p>
            <a:r>
              <a:rPr lang="en-US" sz="2000" dirty="0"/>
              <a:t>Mobile Application</a:t>
            </a:r>
          </a:p>
          <a:p>
            <a:r>
              <a:rPr lang="en-US" sz="2000" dirty="0"/>
              <a:t>Making Your Elections</a:t>
            </a:r>
          </a:p>
          <a:p>
            <a:r>
              <a:rPr lang="en-US" sz="2000" dirty="0"/>
              <a:t>Benefit Plan Overview</a:t>
            </a:r>
          </a:p>
          <a:p>
            <a:pPr lvl="1">
              <a:buFont typeface="Arial" panose="020B0604020202020204" pitchFamily="34" charset="0"/>
              <a:buChar char="•"/>
            </a:pPr>
            <a:r>
              <a:rPr lang="en-US" sz="2000" dirty="0"/>
              <a:t>Medical</a:t>
            </a:r>
          </a:p>
          <a:p>
            <a:pPr lvl="1">
              <a:buFont typeface="Arial" panose="020B0604020202020204" pitchFamily="34" charset="0"/>
              <a:buChar char="•"/>
            </a:pPr>
            <a:r>
              <a:rPr lang="en-US" sz="2000" dirty="0"/>
              <a:t>Family Reimbursement Account</a:t>
            </a:r>
          </a:p>
          <a:p>
            <a:pPr lvl="1">
              <a:buFont typeface="Arial" panose="020B0604020202020204" pitchFamily="34" charset="0"/>
              <a:buChar char="•"/>
            </a:pPr>
            <a:r>
              <a:rPr lang="en-US" sz="2000" dirty="0"/>
              <a:t>Dental</a:t>
            </a:r>
          </a:p>
          <a:p>
            <a:pPr lvl="1">
              <a:buFont typeface="Arial" panose="020B0604020202020204" pitchFamily="34" charset="0"/>
              <a:buChar char="•"/>
            </a:pPr>
            <a:r>
              <a:rPr lang="en-US" sz="2000" dirty="0"/>
              <a:t>Spending Accounts</a:t>
            </a:r>
          </a:p>
          <a:p>
            <a:r>
              <a:rPr lang="en-US" sz="2000" dirty="0"/>
              <a:t>Enrollment Process</a:t>
            </a:r>
          </a:p>
          <a:p>
            <a:r>
              <a:rPr lang="en-US" sz="2000" dirty="0"/>
              <a:t>Questions &amp; Answers</a:t>
            </a:r>
          </a:p>
          <a:p>
            <a:endParaRPr lang="en-US" sz="2000" dirty="0"/>
          </a:p>
        </p:txBody>
      </p:sp>
      <p:sp>
        <p:nvSpPr>
          <p:cNvPr id="2" name="Title 1"/>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358200478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6F05E0-B0B0-41FE-B9DD-2A943FDA5D89}"/>
              </a:ext>
            </a:extLst>
          </p:cNvPr>
          <p:cNvSpPr>
            <a:spLocks noGrp="1"/>
          </p:cNvSpPr>
          <p:nvPr>
            <p:ph idx="1"/>
          </p:nvPr>
        </p:nvSpPr>
        <p:spPr>
          <a:xfrm>
            <a:off x="152400" y="914398"/>
            <a:ext cx="8991600" cy="5029203"/>
          </a:xfrm>
        </p:spPr>
        <p:txBody>
          <a:bodyPr>
            <a:normAutofit/>
          </a:bodyPr>
          <a:lstStyle/>
          <a:p>
            <a:pPr marL="0" indent="0">
              <a:buNone/>
            </a:pPr>
            <a:r>
              <a:rPr lang="en-US" sz="1800" dirty="0"/>
              <a:t>While we can not recommend a plan for you, some things to consider when selecting your medical plans for 2026:</a:t>
            </a:r>
          </a:p>
          <a:p>
            <a:endParaRPr lang="en-US" sz="2000" dirty="0"/>
          </a:p>
          <a:p>
            <a:endParaRPr lang="en-US" sz="2000" dirty="0"/>
          </a:p>
        </p:txBody>
      </p:sp>
      <p:sp>
        <p:nvSpPr>
          <p:cNvPr id="2" name="Title 1">
            <a:extLst>
              <a:ext uri="{FF2B5EF4-FFF2-40B4-BE49-F238E27FC236}">
                <a16:creationId xmlns:a16="http://schemas.microsoft.com/office/drawing/2014/main" id="{D2649F82-2194-4118-81B7-F35CD2E81269}"/>
              </a:ext>
            </a:extLst>
          </p:cNvPr>
          <p:cNvSpPr>
            <a:spLocks noGrp="1"/>
          </p:cNvSpPr>
          <p:nvPr>
            <p:ph type="title"/>
          </p:nvPr>
        </p:nvSpPr>
        <p:spPr/>
        <p:txBody>
          <a:bodyPr/>
          <a:lstStyle/>
          <a:p>
            <a:r>
              <a:rPr lang="en-US" dirty="0"/>
              <a:t>Which is the best plan?</a:t>
            </a:r>
            <a:endParaRPr lang="en-US" sz="1600" dirty="0"/>
          </a:p>
        </p:txBody>
      </p:sp>
      <p:graphicFrame>
        <p:nvGraphicFramePr>
          <p:cNvPr id="6" name="Table 5">
            <a:extLst>
              <a:ext uri="{FF2B5EF4-FFF2-40B4-BE49-F238E27FC236}">
                <a16:creationId xmlns:a16="http://schemas.microsoft.com/office/drawing/2014/main" id="{70ED2E1F-6EE4-A07D-BC0B-B3DED4699025}"/>
              </a:ext>
            </a:extLst>
          </p:cNvPr>
          <p:cNvGraphicFramePr>
            <a:graphicFrameLocks noGrp="1"/>
          </p:cNvGraphicFramePr>
          <p:nvPr>
            <p:extLst>
              <p:ext uri="{D42A27DB-BD31-4B8C-83A1-F6EECF244321}">
                <p14:modId xmlns:p14="http://schemas.microsoft.com/office/powerpoint/2010/main" val="1416793541"/>
              </p:ext>
            </p:extLst>
          </p:nvPr>
        </p:nvGraphicFramePr>
        <p:xfrm>
          <a:off x="152400" y="1524000"/>
          <a:ext cx="8839200" cy="4724400"/>
        </p:xfrm>
        <a:graphic>
          <a:graphicData uri="http://schemas.openxmlformats.org/drawingml/2006/table">
            <a:tbl>
              <a:tblPr firstRow="1" bandRow="1">
                <a:tableStyleId>{5FD0F851-EC5A-4D38-B0AD-8093EC10F338}</a:tableStyleId>
              </a:tblPr>
              <a:tblGrid>
                <a:gridCol w="3146156">
                  <a:extLst>
                    <a:ext uri="{9D8B030D-6E8A-4147-A177-3AD203B41FA5}">
                      <a16:colId xmlns:a16="http://schemas.microsoft.com/office/drawing/2014/main" val="1845566713"/>
                    </a:ext>
                  </a:extLst>
                </a:gridCol>
                <a:gridCol w="2746644">
                  <a:extLst>
                    <a:ext uri="{9D8B030D-6E8A-4147-A177-3AD203B41FA5}">
                      <a16:colId xmlns:a16="http://schemas.microsoft.com/office/drawing/2014/main" val="2222381616"/>
                    </a:ext>
                  </a:extLst>
                </a:gridCol>
                <a:gridCol w="2946400">
                  <a:extLst>
                    <a:ext uri="{9D8B030D-6E8A-4147-A177-3AD203B41FA5}">
                      <a16:colId xmlns:a16="http://schemas.microsoft.com/office/drawing/2014/main" val="2347985828"/>
                    </a:ext>
                  </a:extLst>
                </a:gridCol>
              </a:tblGrid>
              <a:tr h="397008">
                <a:tc>
                  <a:txBody>
                    <a:bodyPr/>
                    <a:lstStyle/>
                    <a:p>
                      <a:endParaRPr lang="en-US"/>
                    </a:p>
                  </a:txBody>
                  <a:tcPr/>
                </a:tc>
                <a:tc>
                  <a:txBody>
                    <a:bodyPr/>
                    <a:lstStyle/>
                    <a:p>
                      <a:r>
                        <a:rPr lang="en-US" dirty="0"/>
                        <a:t>Gold Plan</a:t>
                      </a:r>
                    </a:p>
                  </a:txBody>
                  <a:tcPr/>
                </a:tc>
                <a:tc>
                  <a:txBody>
                    <a:bodyPr/>
                    <a:lstStyle/>
                    <a:p>
                      <a:r>
                        <a:rPr lang="en-US" dirty="0"/>
                        <a:t>Silver Plan</a:t>
                      </a:r>
                    </a:p>
                  </a:txBody>
                  <a:tcPr/>
                </a:tc>
                <a:extLst>
                  <a:ext uri="{0D108BD9-81ED-4DB2-BD59-A6C34878D82A}">
                    <a16:rowId xmlns:a16="http://schemas.microsoft.com/office/drawing/2014/main" val="478498334"/>
                  </a:ext>
                </a:extLst>
              </a:tr>
              <a:tr h="762256">
                <a:tc>
                  <a:txBody>
                    <a:bodyPr/>
                    <a:lstStyle/>
                    <a:p>
                      <a:pPr algn="ctr"/>
                      <a:r>
                        <a:rPr lang="en-US" sz="1400" dirty="0"/>
                        <a:t>Would you rather pay more money as you incur services or pay more each pay period?</a:t>
                      </a:r>
                    </a:p>
                  </a:txBody>
                  <a:tcPr anchor="ctr"/>
                </a:tc>
                <a:tc>
                  <a:txBody>
                    <a:bodyPr/>
                    <a:lstStyle/>
                    <a:p>
                      <a:pPr algn="ctr"/>
                      <a:r>
                        <a:rPr lang="en-US" sz="1400" dirty="0"/>
                        <a:t>Most money out of your paycheck – set copays for many services.</a:t>
                      </a:r>
                    </a:p>
                  </a:txBody>
                  <a:tcPr anchor="ctr"/>
                </a:tc>
                <a:tc>
                  <a:txBody>
                    <a:bodyPr/>
                    <a:lstStyle/>
                    <a:p>
                      <a:pPr algn="ctr"/>
                      <a:r>
                        <a:rPr lang="en-US" sz="1400" dirty="0"/>
                        <a:t>Least amount of money out of your paycheck-you will pay more when you incur services.</a:t>
                      </a:r>
                    </a:p>
                  </a:txBody>
                  <a:tcPr anchor="ctr"/>
                </a:tc>
                <a:extLst>
                  <a:ext uri="{0D108BD9-81ED-4DB2-BD59-A6C34878D82A}">
                    <a16:rowId xmlns:a16="http://schemas.microsoft.com/office/drawing/2014/main" val="4194308256"/>
                  </a:ext>
                </a:extLst>
              </a:tr>
              <a:tr h="984581">
                <a:tc>
                  <a:txBody>
                    <a:bodyPr/>
                    <a:lstStyle/>
                    <a:p>
                      <a:pPr algn="ctr"/>
                      <a:r>
                        <a:rPr lang="en-US" sz="1400" dirty="0"/>
                        <a:t>Do you take expensive o r several prescription drugs?</a:t>
                      </a:r>
                    </a:p>
                  </a:txBody>
                  <a:tcPr anchor="ctr"/>
                </a:tc>
                <a:tc>
                  <a:txBody>
                    <a:bodyPr/>
                    <a:lstStyle/>
                    <a:p>
                      <a:pPr algn="ctr"/>
                      <a:r>
                        <a:rPr lang="en-US" sz="1400" dirty="0"/>
                        <a:t>If yes, the deductible does not apple and there are set copays per prescription type.</a:t>
                      </a:r>
                    </a:p>
                  </a:txBody>
                  <a:tcPr anchor="ctr"/>
                </a:tc>
                <a:tc>
                  <a:txBody>
                    <a:bodyPr/>
                    <a:lstStyle/>
                    <a:p>
                      <a:pPr algn="ctr"/>
                      <a:r>
                        <a:rPr lang="en-US" sz="1400" dirty="0"/>
                        <a:t>If yes, are you comfortable with paying 100% of the cost up to your deductible then the applicable copay up to the OOPM?</a:t>
                      </a:r>
                    </a:p>
                  </a:txBody>
                  <a:tcPr anchor="ctr"/>
                </a:tc>
                <a:extLst>
                  <a:ext uri="{0D108BD9-81ED-4DB2-BD59-A6C34878D82A}">
                    <a16:rowId xmlns:a16="http://schemas.microsoft.com/office/drawing/2014/main" val="4253170134"/>
                  </a:ext>
                </a:extLst>
              </a:tr>
              <a:tr h="611393">
                <a:tc>
                  <a:txBody>
                    <a:bodyPr/>
                    <a:lstStyle/>
                    <a:p>
                      <a:pPr algn="ctr"/>
                      <a:r>
                        <a:rPr lang="en-US" sz="1400" dirty="0"/>
                        <a:t>Are you looking for a tax advantaged savings method?</a:t>
                      </a:r>
                    </a:p>
                  </a:txBody>
                  <a:tcPr anchor="ctr"/>
                </a:tc>
                <a:tc>
                  <a:txBody>
                    <a:bodyPr/>
                    <a:lstStyle/>
                    <a:p>
                      <a:pPr algn="ctr"/>
                      <a:r>
                        <a:rPr lang="en-US" sz="1400" dirty="0"/>
                        <a:t>This plan gives you access to an FSA</a:t>
                      </a:r>
                    </a:p>
                  </a:txBody>
                  <a:tcPr anchor="ctr"/>
                </a:tc>
                <a:tc>
                  <a:txBody>
                    <a:bodyPr/>
                    <a:lstStyle/>
                    <a:p>
                      <a:pPr algn="ctr"/>
                      <a:r>
                        <a:rPr lang="en-US" sz="1400" dirty="0"/>
                        <a:t>This plan gives you access to a limited purpose FSA and HSA.</a:t>
                      </a:r>
                    </a:p>
                  </a:txBody>
                  <a:tcPr anchor="ctr"/>
                </a:tc>
                <a:extLst>
                  <a:ext uri="{0D108BD9-81ED-4DB2-BD59-A6C34878D82A}">
                    <a16:rowId xmlns:a16="http://schemas.microsoft.com/office/drawing/2014/main" val="2936934799"/>
                  </a:ext>
                </a:extLst>
              </a:tr>
              <a:tr h="762256">
                <a:tc>
                  <a:txBody>
                    <a:bodyPr/>
                    <a:lstStyle/>
                    <a:p>
                      <a:pPr algn="ctr"/>
                      <a:r>
                        <a:rPr lang="en-US" sz="1400" dirty="0"/>
                        <a:t>Are you covering a dependent on the medical coverage?</a:t>
                      </a:r>
                    </a:p>
                  </a:txBody>
                  <a:tcPr anchor="ctr"/>
                </a:tc>
                <a:tc>
                  <a:txBody>
                    <a:bodyPr/>
                    <a:lstStyle/>
                    <a:p>
                      <a:pPr algn="ctr"/>
                      <a:r>
                        <a:rPr lang="en-US" sz="1400" dirty="0"/>
                        <a:t>If yes, this plan has a separate deductible and OOPM per person-it is not an aggregate basis.</a:t>
                      </a:r>
                    </a:p>
                  </a:txBody>
                  <a:tcPr anchor="ctr"/>
                </a:tc>
                <a:tc>
                  <a:txBody>
                    <a:bodyPr/>
                    <a:lstStyle/>
                    <a:p>
                      <a:pPr algn="ctr"/>
                      <a:r>
                        <a:rPr lang="en-US" sz="1400" dirty="0"/>
                        <a:t>If yes, are you comfortable with the family deductible and OOPM?</a:t>
                      </a:r>
                    </a:p>
                  </a:txBody>
                  <a:tcPr anchor="ctr"/>
                </a:tc>
                <a:extLst>
                  <a:ext uri="{0D108BD9-81ED-4DB2-BD59-A6C34878D82A}">
                    <a16:rowId xmlns:a16="http://schemas.microsoft.com/office/drawing/2014/main" val="114074925"/>
                  </a:ext>
                </a:extLst>
              </a:tr>
              <a:tr h="1206906">
                <a:tc>
                  <a:txBody>
                    <a:bodyPr/>
                    <a:lstStyle/>
                    <a:p>
                      <a:pPr algn="ctr"/>
                      <a:r>
                        <a:rPr lang="en-US" sz="1400" dirty="0"/>
                        <a:t>Which plan is better?</a:t>
                      </a:r>
                    </a:p>
                  </a:txBody>
                  <a:tcPr anchor="ctr"/>
                </a:tc>
                <a:tc gridSpan="2">
                  <a:txBody>
                    <a:bodyPr/>
                    <a:lstStyle/>
                    <a:p>
                      <a:pPr algn="ctr"/>
                      <a:r>
                        <a:rPr lang="en-US" sz="1400" dirty="0"/>
                        <a:t>Both are quality plans.</a:t>
                      </a:r>
                    </a:p>
                    <a:p>
                      <a:pPr algn="ctr"/>
                      <a:r>
                        <a:rPr lang="en-US" sz="1400" dirty="0"/>
                        <a:t>If just depends on your financial point of view, medical needs and long-term financial goals and objectives. Both plans provide comprehensive coverage and include an out-of-pocket maximum (though the amount varies based on plan selection)</a:t>
                      </a:r>
                    </a:p>
                  </a:txBody>
                  <a:tcPr anchor="ctr"/>
                </a:tc>
                <a:tc hMerge="1">
                  <a:txBody>
                    <a:bodyPr/>
                    <a:lstStyle/>
                    <a:p>
                      <a:endParaRPr lang="en-US" sz="1600" dirty="0"/>
                    </a:p>
                  </a:txBody>
                  <a:tcPr/>
                </a:tc>
                <a:extLst>
                  <a:ext uri="{0D108BD9-81ED-4DB2-BD59-A6C34878D82A}">
                    <a16:rowId xmlns:a16="http://schemas.microsoft.com/office/drawing/2014/main" val="931800015"/>
                  </a:ext>
                </a:extLst>
              </a:tr>
            </a:tbl>
          </a:graphicData>
        </a:graphic>
      </p:graphicFrame>
    </p:spTree>
    <p:extLst>
      <p:ext uri="{BB962C8B-B14F-4D97-AF65-F5344CB8AC3E}">
        <p14:creationId xmlns:p14="http://schemas.microsoft.com/office/powerpoint/2010/main" val="6755144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2D124-F6D7-438A-991C-F6C5EEE61B17}"/>
              </a:ext>
            </a:extLst>
          </p:cNvPr>
          <p:cNvSpPr>
            <a:spLocks noGrp="1"/>
          </p:cNvSpPr>
          <p:nvPr>
            <p:ph idx="1"/>
          </p:nvPr>
        </p:nvSpPr>
        <p:spPr>
          <a:xfrm>
            <a:off x="457200" y="1295400"/>
            <a:ext cx="8229600" cy="5029203"/>
          </a:xfrm>
        </p:spPr>
        <p:txBody>
          <a:bodyPr>
            <a:normAutofit/>
          </a:bodyPr>
          <a:lstStyle/>
          <a:p>
            <a:r>
              <a:rPr lang="en-US" sz="1800" dirty="0"/>
              <a:t>Am I using in-network facilities and providers?</a:t>
            </a:r>
          </a:p>
          <a:p>
            <a:endParaRPr lang="en-US" sz="1800" dirty="0"/>
          </a:p>
          <a:p>
            <a:r>
              <a:rPr lang="en-US" sz="1800" dirty="0"/>
              <a:t>Do I know the urgent care facilities near my home for minor emergencies? Can I use </a:t>
            </a:r>
            <a:r>
              <a:rPr lang="en-US" sz="1800" dirty="0" err="1"/>
              <a:t>Teledoc</a:t>
            </a:r>
            <a:r>
              <a:rPr lang="en-US" sz="1800" dirty="0"/>
              <a:t>?</a:t>
            </a:r>
          </a:p>
          <a:p>
            <a:endParaRPr lang="en-US" sz="1800" dirty="0"/>
          </a:p>
          <a:p>
            <a:r>
              <a:rPr lang="en-US" sz="1800" dirty="0"/>
              <a:t>Have I asked my doctor or pharmacist for lower cost prescription alternatives or shopped around pharmacies for lower prices?</a:t>
            </a:r>
          </a:p>
          <a:p>
            <a:endParaRPr lang="en-US" sz="1800" dirty="0"/>
          </a:p>
          <a:p>
            <a:r>
              <a:rPr lang="en-US" sz="1800" dirty="0"/>
              <a:t>Have my family and I had our annual preventive services performed?</a:t>
            </a:r>
          </a:p>
          <a:p>
            <a:endParaRPr lang="en-US" sz="1800" dirty="0"/>
          </a:p>
          <a:p>
            <a:r>
              <a:rPr lang="en-US" sz="1800" dirty="0"/>
              <a:t>Do I know where I stand regarding my deductible and coinsurance before services are received?</a:t>
            </a:r>
          </a:p>
          <a:p>
            <a:endParaRPr lang="en-US" sz="1800" dirty="0"/>
          </a:p>
          <a:p>
            <a:endParaRPr lang="en-US" sz="1800" dirty="0"/>
          </a:p>
        </p:txBody>
      </p:sp>
      <p:sp>
        <p:nvSpPr>
          <p:cNvPr id="2" name="Title 1"/>
          <p:cNvSpPr>
            <a:spLocks noGrp="1"/>
          </p:cNvSpPr>
          <p:nvPr>
            <p:ph type="title"/>
          </p:nvPr>
        </p:nvSpPr>
        <p:spPr>
          <a:xfrm>
            <a:off x="533400" y="183346"/>
            <a:ext cx="8229600" cy="731054"/>
          </a:xfrm>
        </p:spPr>
        <p:txBody>
          <a:bodyPr>
            <a:normAutofit fontScale="90000"/>
          </a:bodyPr>
          <a:lstStyle/>
          <a:p>
            <a:r>
              <a:rPr lang="en-US"/>
              <a:t>How do I Maximize my Benefits?</a:t>
            </a:r>
            <a:br>
              <a:rPr lang="en-US"/>
            </a:br>
            <a:endParaRPr lang="en-US" sz="1800"/>
          </a:p>
        </p:txBody>
      </p:sp>
    </p:spTree>
    <p:extLst>
      <p:ext uri="{BB962C8B-B14F-4D97-AF65-F5344CB8AC3E}">
        <p14:creationId xmlns:p14="http://schemas.microsoft.com/office/powerpoint/2010/main" val="2881247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1CB928-50A2-8E90-77C2-52918047D47F}"/>
              </a:ext>
            </a:extLst>
          </p:cNvPr>
          <p:cNvSpPr>
            <a:spLocks noGrp="1"/>
          </p:cNvSpPr>
          <p:nvPr>
            <p:ph type="title"/>
          </p:nvPr>
        </p:nvSpPr>
        <p:spPr/>
        <p:txBody>
          <a:bodyPr/>
          <a:lstStyle/>
          <a:p>
            <a:r>
              <a:rPr lang="en-US" dirty="0"/>
              <a:t>Family Reimbursement Account</a:t>
            </a:r>
          </a:p>
        </p:txBody>
      </p:sp>
      <p:sp>
        <p:nvSpPr>
          <p:cNvPr id="4" name="Content Placeholder 2">
            <a:extLst>
              <a:ext uri="{FF2B5EF4-FFF2-40B4-BE49-F238E27FC236}">
                <a16:creationId xmlns:a16="http://schemas.microsoft.com/office/drawing/2014/main" id="{6AF06A08-0EAC-A7C0-117D-34476332237E}"/>
              </a:ext>
            </a:extLst>
          </p:cNvPr>
          <p:cNvSpPr txBox="1">
            <a:spLocks noGrp="1"/>
          </p:cNvSpPr>
          <p:nvPr>
            <p:ph idx="1"/>
          </p:nvPr>
        </p:nvSpPr>
        <p:spPr>
          <a:xfrm>
            <a:off x="326571" y="1066800"/>
            <a:ext cx="8229600" cy="52578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600" b="1" dirty="0">
                <a:solidFill>
                  <a:srgbClr val="000000"/>
                </a:solidFill>
              </a:rPr>
              <a:t>Who is eligible?</a:t>
            </a:r>
          </a:p>
          <a:p>
            <a:pPr fontAlgn="auto">
              <a:spcAft>
                <a:spcPts val="0"/>
              </a:spcAft>
            </a:pPr>
            <a:r>
              <a:rPr lang="en-US" sz="1400" dirty="0">
                <a:solidFill>
                  <a:srgbClr val="000000"/>
                </a:solidFill>
              </a:rPr>
              <a:t>Any employees enrolled on the Village’s plan as of 10/1/25 or hired after 10/1/25.</a:t>
            </a:r>
          </a:p>
          <a:p>
            <a:pPr fontAlgn="auto">
              <a:spcAft>
                <a:spcPts val="0"/>
              </a:spcAft>
            </a:pPr>
            <a:r>
              <a:rPr lang="en-US" sz="1400" dirty="0">
                <a:solidFill>
                  <a:srgbClr val="000000"/>
                </a:solidFill>
              </a:rPr>
              <a:t>To receive the benefits of the Family Reimbursement Account the member must enroll in the other employer sponsored coverage for 1/1/26. </a:t>
            </a:r>
          </a:p>
          <a:p>
            <a:pPr marL="0" indent="0" fontAlgn="auto">
              <a:spcAft>
                <a:spcPts val="0"/>
              </a:spcAft>
              <a:buFont typeface="Arial" panose="020B0604020202020204" pitchFamily="34" charset="0"/>
              <a:buNone/>
            </a:pPr>
            <a:endParaRPr lang="en-US" sz="1400" dirty="0">
              <a:solidFill>
                <a:srgbClr val="000000"/>
              </a:solidFill>
            </a:endParaRPr>
          </a:p>
          <a:p>
            <a:pPr marL="0" indent="0" fontAlgn="auto">
              <a:spcAft>
                <a:spcPts val="0"/>
              </a:spcAft>
              <a:buFont typeface="Arial" panose="020B0604020202020204" pitchFamily="34" charset="0"/>
              <a:buNone/>
            </a:pPr>
            <a:r>
              <a:rPr lang="en-US" sz="1600" b="1" dirty="0">
                <a:solidFill>
                  <a:srgbClr val="000000"/>
                </a:solidFill>
              </a:rPr>
              <a:t>What are the benefits?</a:t>
            </a:r>
          </a:p>
          <a:p>
            <a:pPr fontAlgn="auto">
              <a:spcAft>
                <a:spcPts val="0"/>
              </a:spcAft>
            </a:pPr>
            <a:r>
              <a:rPr lang="en-US" sz="1400" dirty="0">
                <a:solidFill>
                  <a:srgbClr val="000000"/>
                </a:solidFill>
              </a:rPr>
              <a:t>100% of in-network out-of-pocket medical expenses will be reimbursed. For example, a $5,000 surgery bill would be reimbursed in full. </a:t>
            </a:r>
          </a:p>
          <a:p>
            <a:pPr fontAlgn="auto">
              <a:spcAft>
                <a:spcPts val="0"/>
              </a:spcAft>
            </a:pPr>
            <a:r>
              <a:rPr lang="en-US" sz="1400" dirty="0">
                <a:solidFill>
                  <a:srgbClr val="000000"/>
                </a:solidFill>
              </a:rPr>
              <a:t>You will receive a $25 per member per month payroll bonus. For example, a family of 6 would receive $150 per month, or an additional $1,800 per year.</a:t>
            </a:r>
          </a:p>
          <a:p>
            <a:pPr fontAlgn="auto">
              <a:spcAft>
                <a:spcPts val="0"/>
              </a:spcAft>
            </a:pPr>
            <a:r>
              <a:rPr lang="en-US" sz="1400" dirty="0">
                <a:solidFill>
                  <a:srgbClr val="000000"/>
                </a:solidFill>
              </a:rPr>
              <a:t>You will receive a debit card for claims reimbursement unless you accept HSA dollars from the other employer sponsored coverage.</a:t>
            </a:r>
          </a:p>
          <a:p>
            <a:pPr marL="0" indent="0" fontAlgn="auto">
              <a:spcAft>
                <a:spcPts val="0"/>
              </a:spcAft>
              <a:buFont typeface="Arial" panose="020B0604020202020204" pitchFamily="34" charset="0"/>
              <a:buNone/>
            </a:pPr>
            <a:r>
              <a:rPr lang="en-US" sz="1400" dirty="0">
                <a:solidFill>
                  <a:srgbClr val="000000"/>
                </a:solidFill>
              </a:rPr>
              <a:t> </a:t>
            </a:r>
          </a:p>
          <a:p>
            <a:pPr marL="0" indent="0" fontAlgn="auto">
              <a:spcAft>
                <a:spcPts val="0"/>
              </a:spcAft>
              <a:buFont typeface="Arial" panose="020B0604020202020204" pitchFamily="34" charset="0"/>
              <a:buNone/>
            </a:pPr>
            <a:r>
              <a:rPr lang="en-US" sz="1600" b="1" dirty="0">
                <a:solidFill>
                  <a:srgbClr val="000000"/>
                </a:solidFill>
              </a:rPr>
              <a:t>Why is the Village offering this program?</a:t>
            </a:r>
          </a:p>
          <a:p>
            <a:pPr fontAlgn="auto">
              <a:spcAft>
                <a:spcPts val="0"/>
              </a:spcAft>
            </a:pPr>
            <a:r>
              <a:rPr lang="en-US" sz="1400" dirty="0">
                <a:solidFill>
                  <a:srgbClr val="000000"/>
                </a:solidFill>
              </a:rPr>
              <a:t>This is a 100% voluntary benefit that we believe will benefit numerous employees and their families. </a:t>
            </a:r>
          </a:p>
          <a:p>
            <a:pPr marL="0" indent="0" fontAlgn="auto">
              <a:spcAft>
                <a:spcPts val="0"/>
              </a:spcAft>
              <a:buFont typeface="Arial" panose="020B0604020202020204" pitchFamily="34" charset="0"/>
              <a:buNone/>
            </a:pPr>
            <a:endParaRPr lang="en-US" sz="1600" dirty="0">
              <a:solidFill>
                <a:srgbClr val="000000"/>
              </a:solidFill>
            </a:endParaRPr>
          </a:p>
          <a:p>
            <a:pPr marL="0" indent="0" algn="ctr" fontAlgn="auto">
              <a:spcAft>
                <a:spcPts val="0"/>
              </a:spcAft>
              <a:buFont typeface="Arial" panose="020B0604020202020204" pitchFamily="34" charset="0"/>
              <a:buNone/>
            </a:pPr>
            <a:r>
              <a:rPr lang="en-US" sz="1600" dirty="0">
                <a:solidFill>
                  <a:srgbClr val="000000"/>
                </a:solidFill>
              </a:rPr>
              <a:t>If you currently waive coverage, you will receive a $600 annual cash in lieu for 2026 but must complete an affidavit form.</a:t>
            </a:r>
          </a:p>
          <a:p>
            <a:pPr marL="0" indent="0" fontAlgn="auto">
              <a:spcAft>
                <a:spcPts val="0"/>
              </a:spcAft>
              <a:buFont typeface="Arial" panose="020B0604020202020204" pitchFamily="34" charset="0"/>
              <a:buNone/>
            </a:pPr>
            <a:endParaRPr lang="en-US" sz="1800" dirty="0">
              <a:solidFill>
                <a:srgbClr val="000000"/>
              </a:solidFill>
            </a:endParaRPr>
          </a:p>
          <a:p>
            <a:pPr marL="0" indent="0" fontAlgn="auto">
              <a:spcAft>
                <a:spcPts val="0"/>
              </a:spcAft>
              <a:buFont typeface="Arial" panose="020B0604020202020204" pitchFamily="34" charset="0"/>
              <a:buNone/>
            </a:pPr>
            <a:endParaRPr lang="en-US" sz="1800" dirty="0">
              <a:solidFill>
                <a:srgbClr val="000000"/>
              </a:solidFill>
            </a:endParaRPr>
          </a:p>
          <a:p>
            <a:pPr fontAlgn="auto">
              <a:spcAft>
                <a:spcPts val="0"/>
              </a:spcAft>
            </a:pPr>
            <a:endParaRPr lang="en-US" sz="1800" dirty="0">
              <a:solidFill>
                <a:srgbClr val="000000"/>
              </a:solidFill>
            </a:endParaRPr>
          </a:p>
        </p:txBody>
      </p:sp>
      <p:pic>
        <p:nvPicPr>
          <p:cNvPr id="2" name="Picture 1">
            <a:extLst>
              <a:ext uri="{FF2B5EF4-FFF2-40B4-BE49-F238E27FC236}">
                <a16:creationId xmlns:a16="http://schemas.microsoft.com/office/drawing/2014/main" id="{42B506F8-09F6-12BF-A48C-87428AF8D53E}"/>
              </a:ext>
            </a:extLst>
          </p:cNvPr>
          <p:cNvPicPr>
            <a:picLocks noChangeAspect="1"/>
          </p:cNvPicPr>
          <p:nvPr/>
        </p:nvPicPr>
        <p:blipFill>
          <a:blip r:embed="rId2"/>
          <a:stretch>
            <a:fillRect/>
          </a:stretch>
        </p:blipFill>
        <p:spPr>
          <a:xfrm>
            <a:off x="6704500" y="381000"/>
            <a:ext cx="1851671" cy="1023937"/>
          </a:xfrm>
          <a:prstGeom prst="rect">
            <a:avLst/>
          </a:prstGeom>
        </p:spPr>
      </p:pic>
    </p:spTree>
    <p:extLst>
      <p:ext uri="{BB962C8B-B14F-4D97-AF65-F5344CB8AC3E}">
        <p14:creationId xmlns:p14="http://schemas.microsoft.com/office/powerpoint/2010/main" val="322483457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4C906-F371-2513-9F14-A89F24140B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277279-412A-CC03-5C82-4CE3ABA2E2C6}"/>
              </a:ext>
            </a:extLst>
          </p:cNvPr>
          <p:cNvSpPr>
            <a:spLocks noGrp="1"/>
          </p:cNvSpPr>
          <p:nvPr>
            <p:ph type="title"/>
          </p:nvPr>
        </p:nvSpPr>
        <p:spPr/>
        <p:txBody>
          <a:bodyPr/>
          <a:lstStyle/>
          <a:p>
            <a:r>
              <a:rPr lang="en-US" dirty="0"/>
              <a:t>Family Reimbursement Account</a:t>
            </a:r>
          </a:p>
        </p:txBody>
      </p:sp>
      <p:pic>
        <p:nvPicPr>
          <p:cNvPr id="2" name="Picture 1">
            <a:extLst>
              <a:ext uri="{FF2B5EF4-FFF2-40B4-BE49-F238E27FC236}">
                <a16:creationId xmlns:a16="http://schemas.microsoft.com/office/drawing/2014/main" id="{B2A26731-98E2-FCEA-3595-7C475DADAD2D}"/>
              </a:ext>
            </a:extLst>
          </p:cNvPr>
          <p:cNvPicPr>
            <a:picLocks noChangeAspect="1"/>
          </p:cNvPicPr>
          <p:nvPr/>
        </p:nvPicPr>
        <p:blipFill>
          <a:blip r:embed="rId2"/>
          <a:stretch>
            <a:fillRect/>
          </a:stretch>
        </p:blipFill>
        <p:spPr>
          <a:xfrm>
            <a:off x="6704500" y="381000"/>
            <a:ext cx="1851671" cy="1023937"/>
          </a:xfrm>
          <a:prstGeom prst="rect">
            <a:avLst/>
          </a:prstGeom>
        </p:spPr>
      </p:pic>
      <p:pic>
        <p:nvPicPr>
          <p:cNvPr id="8" name="Picture 7">
            <a:extLst>
              <a:ext uri="{FF2B5EF4-FFF2-40B4-BE49-F238E27FC236}">
                <a16:creationId xmlns:a16="http://schemas.microsoft.com/office/drawing/2014/main" id="{3783E3F9-79ED-151F-80BB-14849423FE7D}"/>
              </a:ext>
            </a:extLst>
          </p:cNvPr>
          <p:cNvPicPr>
            <a:picLocks noChangeAspect="1"/>
          </p:cNvPicPr>
          <p:nvPr/>
        </p:nvPicPr>
        <p:blipFill>
          <a:blip r:embed="rId3"/>
          <a:stretch>
            <a:fillRect/>
          </a:stretch>
        </p:blipFill>
        <p:spPr>
          <a:xfrm>
            <a:off x="2351909" y="914739"/>
            <a:ext cx="4219632" cy="5453063"/>
          </a:xfrm>
          <a:prstGeom prst="rect">
            <a:avLst/>
          </a:prstGeom>
        </p:spPr>
      </p:pic>
    </p:spTree>
    <p:extLst>
      <p:ext uri="{BB962C8B-B14F-4D97-AF65-F5344CB8AC3E}">
        <p14:creationId xmlns:p14="http://schemas.microsoft.com/office/powerpoint/2010/main" val="263088680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C9E81-77F3-76D8-CDEE-72A170A7E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1D371-BC0C-4781-54F0-8C04F2ED10C4}"/>
              </a:ext>
            </a:extLst>
          </p:cNvPr>
          <p:cNvSpPr>
            <a:spLocks noGrp="1"/>
          </p:cNvSpPr>
          <p:nvPr>
            <p:ph type="title"/>
          </p:nvPr>
        </p:nvSpPr>
        <p:spPr/>
        <p:txBody>
          <a:bodyPr/>
          <a:lstStyle/>
          <a:p>
            <a:pPr algn="l"/>
            <a:r>
              <a:rPr lang="en-US" dirty="0"/>
              <a:t>Vitality – How to submit activities </a:t>
            </a:r>
            <a:endParaRPr lang="en-US" sz="1800" dirty="0"/>
          </a:p>
        </p:txBody>
      </p:sp>
      <p:sp>
        <p:nvSpPr>
          <p:cNvPr id="4" name="TextBox 3">
            <a:extLst>
              <a:ext uri="{FF2B5EF4-FFF2-40B4-BE49-F238E27FC236}">
                <a16:creationId xmlns:a16="http://schemas.microsoft.com/office/drawing/2014/main" id="{F79D6CE6-0C37-0D14-1F48-DEB34936E2D0}"/>
              </a:ext>
            </a:extLst>
          </p:cNvPr>
          <p:cNvSpPr txBox="1"/>
          <p:nvPr/>
        </p:nvSpPr>
        <p:spPr>
          <a:xfrm>
            <a:off x="3733800" y="6259156"/>
            <a:ext cx="6096000" cy="415498"/>
          </a:xfrm>
          <a:prstGeom prst="rect">
            <a:avLst/>
          </a:prstGeom>
          <a:noFill/>
        </p:spPr>
        <p:txBody>
          <a:bodyPr wrap="square" rtlCol="0">
            <a:spAutoFit/>
          </a:bodyPr>
          <a:lstStyle/>
          <a:p>
            <a:r>
              <a:rPr lang="en-US" sz="1000"/>
              <a:t>*The deductible includes all eligible copays and coinsurance amounts.</a:t>
            </a:r>
          </a:p>
          <a:p>
            <a:r>
              <a:rPr lang="en-US" sz="1000"/>
              <a:t>**The out-of-pocket maximum includes the deductible all eligible copays and coinsurance amounts.</a:t>
            </a:r>
          </a:p>
        </p:txBody>
      </p:sp>
      <p:pic>
        <p:nvPicPr>
          <p:cNvPr id="6" name="Picture 5">
            <a:extLst>
              <a:ext uri="{FF2B5EF4-FFF2-40B4-BE49-F238E27FC236}">
                <a16:creationId xmlns:a16="http://schemas.microsoft.com/office/drawing/2014/main" id="{56100C5C-C5A1-BEE8-2762-61009319B6A1}"/>
              </a:ext>
            </a:extLst>
          </p:cNvPr>
          <p:cNvPicPr>
            <a:picLocks noChangeAspect="1"/>
          </p:cNvPicPr>
          <p:nvPr/>
        </p:nvPicPr>
        <p:blipFill>
          <a:blip r:embed="rId3"/>
          <a:stretch>
            <a:fillRect/>
          </a:stretch>
        </p:blipFill>
        <p:spPr>
          <a:xfrm>
            <a:off x="1234500" y="1075107"/>
            <a:ext cx="6674999" cy="5205820"/>
          </a:xfrm>
          <a:prstGeom prst="rect">
            <a:avLst/>
          </a:prstGeom>
        </p:spPr>
      </p:pic>
    </p:spTree>
    <p:extLst>
      <p:ext uri="{BB962C8B-B14F-4D97-AF65-F5344CB8AC3E}">
        <p14:creationId xmlns:p14="http://schemas.microsoft.com/office/powerpoint/2010/main" val="37788161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FAAA-307E-1D1A-6929-7D741B84F944}"/>
              </a:ext>
            </a:extLst>
          </p:cNvPr>
          <p:cNvSpPr>
            <a:spLocks noGrp="1"/>
          </p:cNvSpPr>
          <p:nvPr>
            <p:ph type="title"/>
          </p:nvPr>
        </p:nvSpPr>
        <p:spPr>
          <a:xfrm>
            <a:off x="-152400" y="2514600"/>
            <a:ext cx="6654802" cy="1362075"/>
          </a:xfrm>
        </p:spPr>
        <p:txBody>
          <a:bodyPr>
            <a:normAutofit/>
          </a:bodyPr>
          <a:lstStyle/>
          <a:p>
            <a:r>
              <a:rPr lang="en-US" sz="3600" dirty="0"/>
              <a:t>Dental &amp; Vision</a:t>
            </a:r>
          </a:p>
        </p:txBody>
      </p:sp>
      <p:sp>
        <p:nvSpPr>
          <p:cNvPr id="3" name="Text Placeholder 1">
            <a:extLst>
              <a:ext uri="{FF2B5EF4-FFF2-40B4-BE49-F238E27FC236}">
                <a16:creationId xmlns:a16="http://schemas.microsoft.com/office/drawing/2014/main" id="{A8293329-6767-B4AF-5D5D-3CF0423B57E8}"/>
              </a:ext>
            </a:extLst>
          </p:cNvPr>
          <p:cNvSpPr txBox="1">
            <a:spLocks/>
          </p:cNvSpPr>
          <p:nvPr/>
        </p:nvSpPr>
        <p:spPr>
          <a:xfrm>
            <a:off x="2209800" y="3429000"/>
            <a:ext cx="70104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2"/>
              </a:buClr>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chemeClr val="bg1"/>
              </a:solidFill>
              <a:highlight>
                <a:srgbClr val="00FF00"/>
              </a:highlight>
            </a:endParaRPr>
          </a:p>
        </p:txBody>
      </p:sp>
    </p:spTree>
    <p:extLst>
      <p:ext uri="{BB962C8B-B14F-4D97-AF65-F5344CB8AC3E}">
        <p14:creationId xmlns:p14="http://schemas.microsoft.com/office/powerpoint/2010/main" val="323177287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D3895-D50E-AF2C-4CC0-D541411D3F42}"/>
              </a:ext>
            </a:extLst>
          </p:cNvPr>
          <p:cNvSpPr>
            <a:spLocks noGrp="1"/>
          </p:cNvSpPr>
          <p:nvPr>
            <p:ph type="title"/>
          </p:nvPr>
        </p:nvSpPr>
        <p:spPr/>
        <p:txBody>
          <a:bodyPr/>
          <a:lstStyle/>
          <a:p>
            <a:r>
              <a:rPr lang="en-US" dirty="0"/>
              <a:t>Dental – No Change</a:t>
            </a:r>
          </a:p>
        </p:txBody>
      </p:sp>
      <p:graphicFrame>
        <p:nvGraphicFramePr>
          <p:cNvPr id="4" name="Dental_Plan_1_Table">
            <a:extLst>
              <a:ext uri="{FF2B5EF4-FFF2-40B4-BE49-F238E27FC236}">
                <a16:creationId xmlns:a16="http://schemas.microsoft.com/office/drawing/2014/main" id="{C95B2875-BBCD-77CB-2C05-41BB908836EF}"/>
              </a:ext>
            </a:extLst>
          </p:cNvPr>
          <p:cNvGraphicFramePr>
            <a:graphicFrameLocks noGrp="1"/>
          </p:cNvGraphicFramePr>
          <p:nvPr>
            <p:extLst>
              <p:ext uri="{D42A27DB-BD31-4B8C-83A1-F6EECF244321}">
                <p14:modId xmlns:p14="http://schemas.microsoft.com/office/powerpoint/2010/main" val="2033239220"/>
              </p:ext>
            </p:extLst>
          </p:nvPr>
        </p:nvGraphicFramePr>
        <p:xfrm>
          <a:off x="396240" y="1447800"/>
          <a:ext cx="8366760" cy="3162808"/>
        </p:xfrm>
        <a:graphic>
          <a:graphicData uri="http://schemas.openxmlformats.org/drawingml/2006/table">
            <a:tbl>
              <a:tblPr firstRow="1" bandRow="1">
                <a:tableStyleId>{69012ECD-51FC-41F1-AA8D-1B2483CD663E}</a:tableStyleId>
              </a:tblPr>
              <a:tblGrid>
                <a:gridCol w="4183380">
                  <a:extLst>
                    <a:ext uri="{9D8B030D-6E8A-4147-A177-3AD203B41FA5}">
                      <a16:colId xmlns:a16="http://schemas.microsoft.com/office/drawing/2014/main" val="1773566629"/>
                    </a:ext>
                  </a:extLst>
                </a:gridCol>
                <a:gridCol w="4183380">
                  <a:extLst>
                    <a:ext uri="{9D8B030D-6E8A-4147-A177-3AD203B41FA5}">
                      <a16:colId xmlns:a16="http://schemas.microsoft.com/office/drawing/2014/main" val="20001"/>
                    </a:ext>
                  </a:extLst>
                </a:gridCol>
              </a:tblGrid>
              <a:tr h="419608">
                <a:tc>
                  <a:txBody>
                    <a:bodyPr/>
                    <a:lstStyle/>
                    <a:p>
                      <a:endParaRPr lang="en-US" sz="1400" dirty="0">
                        <a:latin typeface="Arial" panose="020B0604020202020204" pitchFamily="34" charset="0"/>
                      </a:endParaRPr>
                    </a:p>
                  </a:txBody>
                  <a:tcPr>
                    <a:solidFill>
                      <a:schemeClr val="accent1">
                        <a:lumMod val="20000"/>
                        <a:lumOff val="80000"/>
                      </a:schemeClr>
                    </a:solidFill>
                  </a:tcPr>
                </a:tc>
                <a:tc>
                  <a:txBody>
                    <a:bodyPr/>
                    <a:lstStyle/>
                    <a:p>
                      <a:pPr algn="l"/>
                      <a:r>
                        <a:rPr lang="en-US" sz="1400" dirty="0">
                          <a:solidFill>
                            <a:schemeClr val="tx1"/>
                          </a:solidFill>
                          <a:latin typeface="Arial" panose="020B0604020202020204" pitchFamily="34" charset="0"/>
                        </a:rPr>
                        <a:t>Benefits</a:t>
                      </a:r>
                    </a:p>
                  </a:txBody>
                  <a:tcPr anchor="ctr">
                    <a:solidFill>
                      <a:schemeClr val="accent1">
                        <a:lumMod val="20000"/>
                        <a:lumOff val="80000"/>
                      </a:schemeClr>
                    </a:solidFill>
                  </a:tcPr>
                </a:tc>
                <a:extLst>
                  <a:ext uri="{0D108BD9-81ED-4DB2-BD59-A6C34878D82A}">
                    <a16:rowId xmlns:a16="http://schemas.microsoft.com/office/drawing/2014/main" val="3902920676"/>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dirty="0">
                          <a:latin typeface="Arial" panose="020B0604020202020204" pitchFamily="34" charset="0"/>
                        </a:rPr>
                        <a:t>Annual</a:t>
                      </a:r>
                      <a:r>
                        <a:rPr lang="en-US" sz="1400" b="1" baseline="0" dirty="0">
                          <a:latin typeface="Arial" panose="020B0604020202020204" pitchFamily="34" charset="0"/>
                        </a:rPr>
                        <a:t> Deductible</a:t>
                      </a:r>
                      <a:endParaRPr lang="en-US" sz="1400" b="0" dirty="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a:latin typeface="Arial" panose="020B0604020202020204" pitchFamily="34" charset="0"/>
                        </a:rPr>
                        <a:t>$25 per individual
$75 per family</a:t>
                      </a:r>
                    </a:p>
                  </a:txBody>
                  <a:tcPr anchor="ctr"/>
                </a:tc>
                <a:extLst>
                  <a:ext uri="{0D108BD9-81ED-4DB2-BD59-A6C34878D82A}">
                    <a16:rowId xmlns:a16="http://schemas.microsoft.com/office/drawing/2014/main" val="2303792203"/>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dirty="0">
                          <a:latin typeface="Arial" panose="020B0604020202020204" pitchFamily="34" charset="0"/>
                        </a:rPr>
                        <a:t>Benefit Maximum</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a:latin typeface="Arial" panose="020B0604020202020204" pitchFamily="34" charset="0"/>
                        </a:rPr>
                        <a:t>$1,300</a:t>
                      </a:r>
                    </a:p>
                  </a:txBody>
                  <a:tcPr anchor="ctr"/>
                </a:tc>
                <a:extLst>
                  <a:ext uri="{0D108BD9-81ED-4DB2-BD59-A6C34878D82A}">
                    <a16:rowId xmlns:a16="http://schemas.microsoft.com/office/drawing/2014/main" val="2124810714"/>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a:latin typeface="Arial" panose="020B0604020202020204" pitchFamily="34" charset="0"/>
                        </a:rPr>
                        <a:t>Deductible Waived</a:t>
                      </a:r>
                      <a:r>
                        <a:rPr lang="en-US" sz="1400" b="1" baseline="0">
                          <a:latin typeface="Arial" panose="020B0604020202020204" pitchFamily="34" charset="0"/>
                        </a:rPr>
                        <a:t> for Preventive Care</a:t>
                      </a:r>
                      <a:endParaRPr lang="en-US" sz="1400" b="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dirty="0">
                          <a:latin typeface="Arial" panose="020B0604020202020204" pitchFamily="34" charset="0"/>
                        </a:rPr>
                        <a:t>Yes</a:t>
                      </a:r>
                    </a:p>
                  </a:txBody>
                  <a:tcPr anchor="ctr"/>
                </a:tc>
                <a:extLst>
                  <a:ext uri="{0D108BD9-81ED-4DB2-BD59-A6C34878D82A}">
                    <a16:rowId xmlns:a16="http://schemas.microsoft.com/office/drawing/2014/main" val="911338993"/>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a:latin typeface="Arial" panose="020B0604020202020204" pitchFamily="34" charset="0"/>
                        </a:rPr>
                        <a:t>Preventive Care</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dirty="0">
                          <a:latin typeface="Arial" panose="020B0604020202020204" pitchFamily="34" charset="0"/>
                        </a:rPr>
                        <a:t>100%</a:t>
                      </a:r>
                    </a:p>
                  </a:txBody>
                  <a:tcPr anchor="ctr"/>
                </a:tc>
                <a:extLst>
                  <a:ext uri="{0D108BD9-81ED-4DB2-BD59-A6C34878D82A}">
                    <a16:rowId xmlns:a16="http://schemas.microsoft.com/office/drawing/2014/main" val="1025478386"/>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a:latin typeface="Arial" panose="020B0604020202020204" pitchFamily="34" charset="0"/>
                        </a:rPr>
                        <a:t>Basic</a:t>
                      </a:r>
                      <a:r>
                        <a:rPr lang="en-US" sz="1400" b="1" baseline="0">
                          <a:latin typeface="Arial" panose="020B0604020202020204" pitchFamily="34" charset="0"/>
                        </a:rPr>
                        <a:t> Services*</a:t>
                      </a:r>
                      <a:endParaRPr lang="en-US" sz="1400" b="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dirty="0">
                          <a:latin typeface="Arial" panose="020B0604020202020204" pitchFamily="34" charset="0"/>
                        </a:rPr>
                        <a:t>80%</a:t>
                      </a:r>
                    </a:p>
                  </a:txBody>
                  <a:tcPr anchor="ctr"/>
                </a:tc>
                <a:extLst>
                  <a:ext uri="{0D108BD9-81ED-4DB2-BD59-A6C34878D82A}">
                    <a16:rowId xmlns:a16="http://schemas.microsoft.com/office/drawing/2014/main" val="274583116"/>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a:latin typeface="Arial" panose="020B0604020202020204" pitchFamily="34" charset="0"/>
                        </a:rPr>
                        <a:t>Major</a:t>
                      </a:r>
                      <a:r>
                        <a:rPr lang="en-US" sz="1400" b="1" baseline="0">
                          <a:latin typeface="Arial" panose="020B0604020202020204" pitchFamily="34" charset="0"/>
                        </a:rPr>
                        <a:t> Services*</a:t>
                      </a:r>
                      <a:endParaRPr lang="en-US" sz="1400" b="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dirty="0">
                          <a:latin typeface="Arial" panose="020B0604020202020204" pitchFamily="34" charset="0"/>
                        </a:rPr>
                        <a:t>50%</a:t>
                      </a:r>
                    </a:p>
                  </a:txBody>
                  <a:tcPr anchor="ctr"/>
                </a:tc>
                <a:extLst>
                  <a:ext uri="{0D108BD9-81ED-4DB2-BD59-A6C34878D82A}">
                    <a16:rowId xmlns:a16="http://schemas.microsoft.com/office/drawing/2014/main" val="2030348719"/>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dirty="0">
                          <a:latin typeface="Arial" panose="020B0604020202020204" pitchFamily="34" charset="0"/>
                        </a:rPr>
                        <a:t>Orthodontia Services</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dirty="0">
                          <a:latin typeface="Arial" panose="020B0604020202020204" pitchFamily="34" charset="0"/>
                        </a:rPr>
                        <a:t>$1,000</a:t>
                      </a:r>
                    </a:p>
                  </a:txBody>
                  <a:tcPr anchor="ctr"/>
                </a:tc>
                <a:extLst>
                  <a:ext uri="{0D108BD9-81ED-4DB2-BD59-A6C34878D82A}">
                    <a16:rowId xmlns:a16="http://schemas.microsoft.com/office/drawing/2014/main" val="2018698723"/>
                  </a:ext>
                </a:extLst>
              </a:tr>
            </a:tbl>
          </a:graphicData>
        </a:graphic>
      </p:graphicFrame>
      <p:sp>
        <p:nvSpPr>
          <p:cNvPr id="6" name="TextBox 5">
            <a:extLst>
              <a:ext uri="{FF2B5EF4-FFF2-40B4-BE49-F238E27FC236}">
                <a16:creationId xmlns:a16="http://schemas.microsoft.com/office/drawing/2014/main" id="{0CF6BD2A-0AA3-25FF-17E0-00733D2FFE57}"/>
              </a:ext>
            </a:extLst>
          </p:cNvPr>
          <p:cNvSpPr txBox="1"/>
          <p:nvPr/>
        </p:nvSpPr>
        <p:spPr>
          <a:xfrm>
            <a:off x="346934" y="4724400"/>
            <a:ext cx="8416066" cy="276999"/>
          </a:xfrm>
          <a:prstGeom prst="rect">
            <a:avLst/>
          </a:prstGeom>
          <a:noFill/>
        </p:spPr>
        <p:txBody>
          <a:bodyPr wrap="square">
            <a:spAutoFit/>
          </a:bodyPr>
          <a:lstStyle/>
          <a:p>
            <a:r>
              <a:rPr lang="en-US" sz="1200" dirty="0">
                <a:latin typeface="Arial" panose="020B0604020202020204" pitchFamily="34" charset="0"/>
              </a:rPr>
              <a:t>*Endodontics and periodontics are listed under Basics Services (or Major Services) – update to applicable category</a:t>
            </a:r>
          </a:p>
        </p:txBody>
      </p:sp>
    </p:spTree>
    <p:extLst>
      <p:ext uri="{BB962C8B-B14F-4D97-AF65-F5344CB8AC3E}">
        <p14:creationId xmlns:p14="http://schemas.microsoft.com/office/powerpoint/2010/main" val="10590535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C517B-6625-BA63-A01B-E0BB241063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62BE48-9749-501F-7922-38C0DB1B38C3}"/>
              </a:ext>
            </a:extLst>
          </p:cNvPr>
          <p:cNvSpPr>
            <a:spLocks noGrp="1"/>
          </p:cNvSpPr>
          <p:nvPr>
            <p:ph type="title"/>
          </p:nvPr>
        </p:nvSpPr>
        <p:spPr/>
        <p:txBody>
          <a:bodyPr/>
          <a:lstStyle/>
          <a:p>
            <a:r>
              <a:rPr lang="en-US" dirty="0"/>
              <a:t>Vison – MetLife (Superior Vision Network)</a:t>
            </a:r>
          </a:p>
        </p:txBody>
      </p:sp>
      <p:pic>
        <p:nvPicPr>
          <p:cNvPr id="5" name="Picture 4">
            <a:extLst>
              <a:ext uri="{FF2B5EF4-FFF2-40B4-BE49-F238E27FC236}">
                <a16:creationId xmlns:a16="http://schemas.microsoft.com/office/drawing/2014/main" id="{D0A301C7-4AF2-A0F9-9BE7-917D11FDE738}"/>
              </a:ext>
            </a:extLst>
          </p:cNvPr>
          <p:cNvPicPr>
            <a:picLocks noChangeAspect="1"/>
          </p:cNvPicPr>
          <p:nvPr/>
        </p:nvPicPr>
        <p:blipFill>
          <a:blip r:embed="rId2"/>
          <a:stretch>
            <a:fillRect/>
          </a:stretch>
        </p:blipFill>
        <p:spPr>
          <a:xfrm>
            <a:off x="1066800" y="1137355"/>
            <a:ext cx="6705600" cy="4583289"/>
          </a:xfrm>
          <a:prstGeom prst="rect">
            <a:avLst/>
          </a:prstGeom>
        </p:spPr>
      </p:pic>
      <p:sp>
        <p:nvSpPr>
          <p:cNvPr id="2" name="TextBox 1">
            <a:extLst>
              <a:ext uri="{FF2B5EF4-FFF2-40B4-BE49-F238E27FC236}">
                <a16:creationId xmlns:a16="http://schemas.microsoft.com/office/drawing/2014/main" id="{1F45EA7E-C285-A773-B09E-C56331CAFF8B}"/>
              </a:ext>
            </a:extLst>
          </p:cNvPr>
          <p:cNvSpPr txBox="1"/>
          <p:nvPr/>
        </p:nvSpPr>
        <p:spPr>
          <a:xfrm>
            <a:off x="1295400" y="5943600"/>
            <a:ext cx="6172200" cy="369332"/>
          </a:xfrm>
          <a:prstGeom prst="rect">
            <a:avLst/>
          </a:prstGeom>
          <a:noFill/>
        </p:spPr>
        <p:txBody>
          <a:bodyPr wrap="square" rtlCol="0">
            <a:spAutoFit/>
          </a:bodyPr>
          <a:lstStyle/>
          <a:p>
            <a:pPr algn="ctr"/>
            <a:r>
              <a:rPr lang="en-US" dirty="0"/>
              <a:t>Elections must be made by 10/30 for vision coverage</a:t>
            </a:r>
          </a:p>
        </p:txBody>
      </p:sp>
    </p:spTree>
    <p:extLst>
      <p:ext uri="{BB962C8B-B14F-4D97-AF65-F5344CB8AC3E}">
        <p14:creationId xmlns:p14="http://schemas.microsoft.com/office/powerpoint/2010/main" val="19260036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00CFA-C7AC-6052-73B9-E17CA60148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C0FB98-626D-BAA8-24E7-E64E0CC8F731}"/>
              </a:ext>
            </a:extLst>
          </p:cNvPr>
          <p:cNvSpPr>
            <a:spLocks noGrp="1"/>
          </p:cNvSpPr>
          <p:nvPr>
            <p:ph type="title"/>
          </p:nvPr>
        </p:nvSpPr>
        <p:spPr/>
        <p:txBody>
          <a:bodyPr/>
          <a:lstStyle/>
          <a:p>
            <a:r>
              <a:rPr lang="en-US" dirty="0"/>
              <a:t>Vison – MetLife (Superior Vision Network)</a:t>
            </a:r>
          </a:p>
        </p:txBody>
      </p:sp>
      <p:pic>
        <p:nvPicPr>
          <p:cNvPr id="10" name="Picture 9">
            <a:extLst>
              <a:ext uri="{FF2B5EF4-FFF2-40B4-BE49-F238E27FC236}">
                <a16:creationId xmlns:a16="http://schemas.microsoft.com/office/drawing/2014/main" id="{77F42BC2-3833-E152-AD2C-CD5A93422F46}"/>
              </a:ext>
            </a:extLst>
          </p:cNvPr>
          <p:cNvPicPr>
            <a:picLocks noChangeAspect="1"/>
          </p:cNvPicPr>
          <p:nvPr/>
        </p:nvPicPr>
        <p:blipFill>
          <a:blip r:embed="rId2"/>
          <a:stretch>
            <a:fillRect/>
          </a:stretch>
        </p:blipFill>
        <p:spPr>
          <a:xfrm>
            <a:off x="1607384" y="1001258"/>
            <a:ext cx="5929232" cy="5499269"/>
          </a:xfrm>
          <a:prstGeom prst="rect">
            <a:avLst/>
          </a:prstGeom>
        </p:spPr>
      </p:pic>
    </p:spTree>
    <p:extLst>
      <p:ext uri="{BB962C8B-B14F-4D97-AF65-F5344CB8AC3E}">
        <p14:creationId xmlns:p14="http://schemas.microsoft.com/office/powerpoint/2010/main" val="247264909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0"/>
          <p:cNvSpPr>
            <a:spLocks noGrp="1"/>
          </p:cNvSpPr>
          <p:nvPr>
            <p:ph type="title"/>
          </p:nvPr>
        </p:nvSpPr>
        <p:spPr>
          <a:xfrm>
            <a:off x="990600" y="2895600"/>
            <a:ext cx="6654802" cy="914399"/>
          </a:xfrm>
        </p:spPr>
        <p:txBody>
          <a:bodyPr>
            <a:normAutofit fontScale="90000"/>
          </a:bodyPr>
          <a:lstStyle/>
          <a:p>
            <a:r>
              <a:rPr lang="en-US" dirty="0"/>
              <a:t>Spending Accounts</a:t>
            </a:r>
            <a:br>
              <a:rPr lang="en-US" dirty="0"/>
            </a:br>
            <a:endParaRPr lang="en-US" sz="1400" dirty="0"/>
          </a:p>
        </p:txBody>
      </p:sp>
      <p:sp>
        <p:nvSpPr>
          <p:cNvPr id="2" name="Text Placeholder 1">
            <a:extLst>
              <a:ext uri="{FF2B5EF4-FFF2-40B4-BE49-F238E27FC236}">
                <a16:creationId xmlns:a16="http://schemas.microsoft.com/office/drawing/2014/main" id="{740AC0DC-8A33-40D6-8DF5-0CF661349A9D}"/>
              </a:ext>
            </a:extLst>
          </p:cNvPr>
          <p:cNvSpPr>
            <a:spLocks noGrp="1"/>
          </p:cNvSpPr>
          <p:nvPr>
            <p:ph type="body" idx="4294967295"/>
          </p:nvPr>
        </p:nvSpPr>
        <p:spPr>
          <a:xfrm>
            <a:off x="2097066" y="3505200"/>
            <a:ext cx="7010400" cy="1524000"/>
          </a:xfrm>
        </p:spPr>
        <p:txBody>
          <a:bodyPr>
            <a:normAutofit/>
          </a:bodyPr>
          <a:lstStyle/>
          <a:p>
            <a:pPr marL="0" indent="0">
              <a:buNone/>
            </a:pPr>
            <a:r>
              <a:rPr lang="en-US" sz="2700" dirty="0">
                <a:solidFill>
                  <a:schemeClr val="bg1"/>
                </a:solidFill>
              </a:rPr>
              <a:t>Diversified Benefit Services, Inc.
PNC Bank</a:t>
            </a:r>
          </a:p>
          <a:p>
            <a:endParaRPr lang="en-US" dirty="0">
              <a:solidFill>
                <a:schemeClr val="bg1"/>
              </a:solidFill>
              <a:highlight>
                <a:srgbClr val="00FF00"/>
              </a:highlight>
            </a:endParaRPr>
          </a:p>
        </p:txBody>
      </p:sp>
    </p:spTree>
    <p:extLst>
      <p:ext uri="{BB962C8B-B14F-4D97-AF65-F5344CB8AC3E}">
        <p14:creationId xmlns:p14="http://schemas.microsoft.com/office/powerpoint/2010/main" val="1820202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0DDC7-7D46-4F4B-B3B1-F6D24AC9891B}"/>
              </a:ext>
            </a:extLst>
          </p:cNvPr>
          <p:cNvSpPr>
            <a:spLocks noGrp="1"/>
          </p:cNvSpPr>
          <p:nvPr>
            <p:ph idx="1"/>
          </p:nvPr>
        </p:nvSpPr>
        <p:spPr/>
        <p:txBody>
          <a:bodyPr>
            <a:normAutofit/>
          </a:bodyPr>
          <a:lstStyle/>
          <a:p>
            <a:r>
              <a:rPr lang="en-US" sz="1800" dirty="0"/>
              <a:t>The 2026 Benefit Open Enrollment Period is October 27</a:t>
            </a:r>
            <a:r>
              <a:rPr lang="en-US" sz="1800" baseline="30000" dirty="0"/>
              <a:t>th</a:t>
            </a:r>
            <a:r>
              <a:rPr lang="en-US" sz="1800" dirty="0"/>
              <a:t> – November 10th</a:t>
            </a:r>
          </a:p>
          <a:p>
            <a:r>
              <a:rPr lang="en-US" sz="1800" dirty="0"/>
              <a:t>All benefit elections and changes will take effect 01/01/2026 and will remain in place for the full plan year, unless you experience an IRS-approved “qualifying event”.</a:t>
            </a:r>
          </a:p>
          <a:p>
            <a:r>
              <a:rPr lang="en-US" sz="1800" dirty="0"/>
              <a:t>The deadline to enroll is November 10, 2025</a:t>
            </a:r>
          </a:p>
          <a:p>
            <a:r>
              <a:rPr lang="en-US" sz="1800" dirty="0"/>
              <a:t>During open enrollment, you can:</a:t>
            </a:r>
          </a:p>
          <a:p>
            <a:pPr lvl="1"/>
            <a:r>
              <a:rPr lang="en-US" sz="1800" dirty="0"/>
              <a:t>Add/drop a dependent</a:t>
            </a:r>
          </a:p>
          <a:p>
            <a:pPr lvl="1"/>
            <a:r>
              <a:rPr lang="en-US" sz="1800" dirty="0"/>
              <a:t>Add/drop a benefit</a:t>
            </a:r>
          </a:p>
          <a:p>
            <a:pPr lvl="1"/>
            <a:r>
              <a:rPr lang="en-US" sz="1800" dirty="0"/>
              <a:t>Waive Benefits</a:t>
            </a:r>
          </a:p>
          <a:p>
            <a:pPr lvl="1"/>
            <a:r>
              <a:rPr lang="en-US" sz="1800" dirty="0"/>
              <a:t>Make your annual FSA &amp; HSA Elections</a:t>
            </a:r>
          </a:p>
          <a:p>
            <a:endParaRPr lang="en-US" sz="1800" dirty="0"/>
          </a:p>
        </p:txBody>
      </p:sp>
      <p:sp>
        <p:nvSpPr>
          <p:cNvPr id="2" name="Title 1"/>
          <p:cNvSpPr>
            <a:spLocks noGrp="1"/>
          </p:cNvSpPr>
          <p:nvPr>
            <p:ph type="title"/>
          </p:nvPr>
        </p:nvSpPr>
        <p:spPr/>
        <p:txBody>
          <a:bodyPr/>
          <a:lstStyle/>
          <a:p>
            <a:r>
              <a:rPr lang="en-US"/>
              <a:t>Key Information</a:t>
            </a:r>
          </a:p>
        </p:txBody>
      </p:sp>
    </p:spTree>
    <p:extLst>
      <p:ext uri="{BB962C8B-B14F-4D97-AF65-F5344CB8AC3E}">
        <p14:creationId xmlns:p14="http://schemas.microsoft.com/office/powerpoint/2010/main" val="222875652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Flexible Spending Accounts </a:t>
            </a:r>
          </a:p>
        </p:txBody>
      </p:sp>
      <p:sp>
        <p:nvSpPr>
          <p:cNvPr id="6" name="Content Placeholder 5">
            <a:extLst>
              <a:ext uri="{FF2B5EF4-FFF2-40B4-BE49-F238E27FC236}">
                <a16:creationId xmlns:a16="http://schemas.microsoft.com/office/drawing/2014/main" id="{4A1FE24E-5A82-6C06-4F25-23F064385E41}"/>
              </a:ext>
            </a:extLst>
          </p:cNvPr>
          <p:cNvSpPr txBox="1">
            <a:spLocks noGrp="1"/>
          </p:cNvSpPr>
          <p:nvPr>
            <p:ph idx="1"/>
          </p:nvPr>
        </p:nvSpPr>
        <p:spPr>
          <a:xfrm>
            <a:off x="457200" y="1143000"/>
            <a:ext cx="822960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Medical FSA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If you are enrolled in the traditional medical plan, you can contribute up to $3,400 in a Medical FSA for medical, dental and vision expenses.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Limited FSA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If you are enrolled on the HSA medical plan, you can contribute up to $3,400 in Limited FSA that can only be used on dental and vision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Dependent Care FSA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Up to $7,500 per household for dependent care expenses.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7C21901-5700-277E-BEA9-17522E4420DF}"/>
              </a:ext>
            </a:extLst>
          </p:cNvPr>
          <p:cNvSpPr txBox="1"/>
          <p:nvPr/>
        </p:nvSpPr>
        <p:spPr>
          <a:xfrm>
            <a:off x="517264" y="3645946"/>
            <a:ext cx="7848600" cy="2585323"/>
          </a:xfrm>
          <a:prstGeom prst="rect">
            <a:avLst/>
          </a:prstGeom>
          <a:noFill/>
        </p:spPr>
        <p:txBody>
          <a:bodyPr wrap="square">
            <a:spAutoFit/>
          </a:bodyPr>
          <a:lstStyle/>
          <a:p>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Important: </a:t>
            </a:r>
            <a:r>
              <a:rPr lang="en-US" dirty="0">
                <a:solidFill>
                  <a:prstClr val="black"/>
                </a:solidFill>
                <a:latin typeface="Calibri" panose="020F0502020204030204" pitchFamily="34" charset="0"/>
                <a:cs typeface="Calibri" panose="020F0502020204030204" pitchFamily="34" charset="0"/>
              </a:rPr>
              <a:t>If you wish to make and FSA election, you</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will need to make a selection in the Tyler portal. This selection will trigger an email with separate instructions from Diversified to enroll in your FSA benefits through the Diversified portal. Please watch your emails for this important information. </a:t>
            </a:r>
          </a:p>
          <a:p>
            <a:endParaRPr lang="en-US"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prstClr val="black"/>
                </a:solidFill>
                <a:latin typeface="Calibri" panose="020F0502020204030204" pitchFamily="34" charset="0"/>
                <a:cs typeface="Calibri" panose="020F0502020204030204" pitchFamily="34" charset="0"/>
              </a:rPr>
              <a:t>The 3,400 is a projected amount for 2026 dependent on IRS approval, if the $3,400 is not approved the limit will be $3,300.</a:t>
            </a:r>
          </a:p>
          <a:p>
            <a:pPr marL="285750" indent="-285750">
              <a:buFont typeface="Arial" panose="020B0604020202020204" pitchFamily="34" charset="0"/>
              <a:buChar char="•"/>
            </a:pPr>
            <a:endParaRPr lang="en-US" dirty="0">
              <a:solidFill>
                <a:prstClr val="black"/>
              </a:solidFill>
              <a:latin typeface="Calibri" panose="020F0502020204030204" pitchFamily="34" charset="0"/>
              <a:cs typeface="Calibri" panose="020F0502020204030204" pitchFamily="34" charset="0"/>
            </a:endParaRPr>
          </a:p>
          <a:p>
            <a:r>
              <a:rPr lang="en-US" b="1" dirty="0">
                <a:solidFill>
                  <a:prstClr val="black"/>
                </a:solidFill>
                <a:latin typeface="Calibri" panose="020F0502020204030204" pitchFamily="34" charset="0"/>
                <a:cs typeface="Calibri" panose="020F0502020204030204" pitchFamily="34" charset="0"/>
              </a:rPr>
              <a:t>FSA enrollment will be separate online enrollment.</a:t>
            </a:r>
            <a:endParaRPr lang="en-US" b="1" dirty="0"/>
          </a:p>
        </p:txBody>
      </p:sp>
    </p:spTree>
    <p:extLst>
      <p:ext uri="{BB962C8B-B14F-4D97-AF65-F5344CB8AC3E}">
        <p14:creationId xmlns:p14="http://schemas.microsoft.com/office/powerpoint/2010/main" val="10839225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CA821957-3A84-1EA2-5D0D-119E56CACFFB}"/>
              </a:ext>
            </a:extLst>
          </p:cNvPr>
          <p:cNvPicPr>
            <a:picLocks noGrp="1" noChangeAspect="1"/>
          </p:cNvPicPr>
          <p:nvPr>
            <p:ph idx="1"/>
          </p:nvPr>
        </p:nvPicPr>
        <p:blipFill>
          <a:blip r:embed="rId3"/>
          <a:stretch>
            <a:fillRect/>
          </a:stretch>
        </p:blipFill>
        <p:spPr>
          <a:xfrm>
            <a:off x="2301" y="191414"/>
            <a:ext cx="9159628" cy="5833765"/>
          </a:xfrm>
          <a:prstGeom prst="rect">
            <a:avLst/>
          </a:prstGeom>
        </p:spPr>
      </p:pic>
    </p:spTree>
    <p:extLst>
      <p:ext uri="{BB962C8B-B14F-4D97-AF65-F5344CB8AC3E}">
        <p14:creationId xmlns:p14="http://schemas.microsoft.com/office/powerpoint/2010/main" val="3085656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B73CF9-96C7-807F-218F-82474BE5C323}"/>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ADDCAABB-84AE-8162-13F5-67CC362BF78C}"/>
              </a:ext>
            </a:extLst>
          </p:cNvPr>
          <p:cNvPicPr>
            <a:picLocks noGrp="1" noChangeAspect="1"/>
          </p:cNvPicPr>
          <p:nvPr>
            <p:ph idx="1"/>
          </p:nvPr>
        </p:nvPicPr>
        <p:blipFill>
          <a:blip r:embed="rId3"/>
          <a:stretch>
            <a:fillRect/>
          </a:stretch>
        </p:blipFill>
        <p:spPr>
          <a:xfrm>
            <a:off x="-1793" y="183346"/>
            <a:ext cx="9145793" cy="6266136"/>
          </a:xfrm>
          <a:prstGeom prst="rect">
            <a:avLst/>
          </a:prstGeom>
        </p:spPr>
      </p:pic>
      <p:graphicFrame>
        <p:nvGraphicFramePr>
          <p:cNvPr id="2" name="Table 1">
            <a:extLst>
              <a:ext uri="{FF2B5EF4-FFF2-40B4-BE49-F238E27FC236}">
                <a16:creationId xmlns:a16="http://schemas.microsoft.com/office/drawing/2014/main" id="{569DC2BA-2F0E-806A-4938-A85D7F0F94ED}"/>
              </a:ext>
            </a:extLst>
          </p:cNvPr>
          <p:cNvGraphicFramePr>
            <a:graphicFrameLocks noGrp="1"/>
          </p:cNvGraphicFramePr>
          <p:nvPr>
            <p:extLst>
              <p:ext uri="{D42A27DB-BD31-4B8C-83A1-F6EECF244321}">
                <p14:modId xmlns:p14="http://schemas.microsoft.com/office/powerpoint/2010/main" val="1200293644"/>
              </p:ext>
            </p:extLst>
          </p:nvPr>
        </p:nvGraphicFramePr>
        <p:xfrm>
          <a:off x="762000" y="3505200"/>
          <a:ext cx="7086600" cy="1600200"/>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2249533130"/>
                    </a:ext>
                  </a:extLst>
                </a:gridCol>
                <a:gridCol w="1219200">
                  <a:extLst>
                    <a:ext uri="{9D8B030D-6E8A-4147-A177-3AD203B41FA5}">
                      <a16:colId xmlns:a16="http://schemas.microsoft.com/office/drawing/2014/main" val="4194225043"/>
                    </a:ext>
                  </a:extLst>
                </a:gridCol>
                <a:gridCol w="1219200">
                  <a:extLst>
                    <a:ext uri="{9D8B030D-6E8A-4147-A177-3AD203B41FA5}">
                      <a16:colId xmlns:a16="http://schemas.microsoft.com/office/drawing/2014/main" val="3583057060"/>
                    </a:ext>
                  </a:extLst>
                </a:gridCol>
              </a:tblGrid>
              <a:tr h="400050">
                <a:tc>
                  <a:txBody>
                    <a:bodyPr/>
                    <a:lstStyle/>
                    <a:p>
                      <a:r>
                        <a:rPr lang="en-US" dirty="0"/>
                        <a:t>HSA Maximum Contribution Limits</a:t>
                      </a:r>
                    </a:p>
                  </a:txBody>
                  <a:tcPr/>
                </a:tc>
                <a:tc>
                  <a:txBody>
                    <a:bodyPr/>
                    <a:lstStyle/>
                    <a:p>
                      <a:pPr algn="ctr"/>
                      <a:r>
                        <a:rPr lang="en-US" dirty="0"/>
                        <a:t>2025</a:t>
                      </a:r>
                    </a:p>
                  </a:txBody>
                  <a:tcPr/>
                </a:tc>
                <a:tc>
                  <a:txBody>
                    <a:bodyPr/>
                    <a:lstStyle/>
                    <a:p>
                      <a:pPr algn="ctr"/>
                      <a:r>
                        <a:rPr lang="en-US" dirty="0"/>
                        <a:t>2026</a:t>
                      </a:r>
                    </a:p>
                  </a:txBody>
                  <a:tcPr/>
                </a:tc>
                <a:extLst>
                  <a:ext uri="{0D108BD9-81ED-4DB2-BD59-A6C34878D82A}">
                    <a16:rowId xmlns:a16="http://schemas.microsoft.com/office/drawing/2014/main" val="2264403542"/>
                  </a:ext>
                </a:extLst>
              </a:tr>
              <a:tr h="400050">
                <a:tc>
                  <a:txBody>
                    <a:bodyPr/>
                    <a:lstStyle/>
                    <a:p>
                      <a:r>
                        <a:rPr lang="en-US" dirty="0"/>
                        <a:t>Self Only</a:t>
                      </a:r>
                    </a:p>
                  </a:txBody>
                  <a:tcPr/>
                </a:tc>
                <a:tc>
                  <a:txBody>
                    <a:bodyPr/>
                    <a:lstStyle/>
                    <a:p>
                      <a:pPr algn="ctr"/>
                      <a:r>
                        <a:rPr lang="en-US" dirty="0"/>
                        <a:t>$4,300</a:t>
                      </a:r>
                    </a:p>
                  </a:txBody>
                  <a:tcPr/>
                </a:tc>
                <a:tc>
                  <a:txBody>
                    <a:bodyPr/>
                    <a:lstStyle/>
                    <a:p>
                      <a:pPr algn="ctr"/>
                      <a:r>
                        <a:rPr lang="en-US" dirty="0"/>
                        <a:t>$4,400</a:t>
                      </a:r>
                    </a:p>
                  </a:txBody>
                  <a:tcPr/>
                </a:tc>
                <a:extLst>
                  <a:ext uri="{0D108BD9-81ED-4DB2-BD59-A6C34878D82A}">
                    <a16:rowId xmlns:a16="http://schemas.microsoft.com/office/drawing/2014/main" val="3156185146"/>
                  </a:ext>
                </a:extLst>
              </a:tr>
              <a:tr h="400050">
                <a:tc>
                  <a:txBody>
                    <a:bodyPr/>
                    <a:lstStyle/>
                    <a:p>
                      <a:r>
                        <a:rPr lang="en-US" dirty="0"/>
                        <a:t>Family</a:t>
                      </a:r>
                    </a:p>
                  </a:txBody>
                  <a:tcPr/>
                </a:tc>
                <a:tc>
                  <a:txBody>
                    <a:bodyPr/>
                    <a:lstStyle/>
                    <a:p>
                      <a:pPr algn="ctr"/>
                      <a:r>
                        <a:rPr lang="en-US" dirty="0"/>
                        <a:t>$8,550</a:t>
                      </a:r>
                    </a:p>
                  </a:txBody>
                  <a:tcPr/>
                </a:tc>
                <a:tc>
                  <a:txBody>
                    <a:bodyPr/>
                    <a:lstStyle/>
                    <a:p>
                      <a:pPr algn="ctr"/>
                      <a:r>
                        <a:rPr lang="en-US" dirty="0"/>
                        <a:t>$8,750</a:t>
                      </a:r>
                    </a:p>
                  </a:txBody>
                  <a:tcPr/>
                </a:tc>
                <a:extLst>
                  <a:ext uri="{0D108BD9-81ED-4DB2-BD59-A6C34878D82A}">
                    <a16:rowId xmlns:a16="http://schemas.microsoft.com/office/drawing/2014/main" val="3654833516"/>
                  </a:ext>
                </a:extLst>
              </a:tr>
              <a:tr h="400050">
                <a:tc>
                  <a:txBody>
                    <a:bodyPr/>
                    <a:lstStyle/>
                    <a:p>
                      <a:r>
                        <a:rPr lang="en-US" dirty="0"/>
                        <a:t>Catch-up Contribution Limits</a:t>
                      </a:r>
                    </a:p>
                  </a:txBody>
                  <a:tcPr/>
                </a:tc>
                <a:tc>
                  <a:txBody>
                    <a:bodyPr/>
                    <a:lstStyle/>
                    <a:p>
                      <a:pPr algn="ctr"/>
                      <a:r>
                        <a:rPr lang="en-US" dirty="0"/>
                        <a:t>$1,000</a:t>
                      </a:r>
                    </a:p>
                  </a:txBody>
                  <a:tcPr/>
                </a:tc>
                <a:tc>
                  <a:txBody>
                    <a:bodyPr/>
                    <a:lstStyle/>
                    <a:p>
                      <a:pPr algn="ctr"/>
                      <a:r>
                        <a:rPr lang="en-US" dirty="0"/>
                        <a:t>$1,000</a:t>
                      </a:r>
                    </a:p>
                  </a:txBody>
                  <a:tcPr/>
                </a:tc>
                <a:extLst>
                  <a:ext uri="{0D108BD9-81ED-4DB2-BD59-A6C34878D82A}">
                    <a16:rowId xmlns:a16="http://schemas.microsoft.com/office/drawing/2014/main" val="3508894203"/>
                  </a:ext>
                </a:extLst>
              </a:tr>
            </a:tbl>
          </a:graphicData>
        </a:graphic>
      </p:graphicFrame>
    </p:spTree>
    <p:extLst>
      <p:ext uri="{BB962C8B-B14F-4D97-AF65-F5344CB8AC3E}">
        <p14:creationId xmlns:p14="http://schemas.microsoft.com/office/powerpoint/2010/main" val="321085133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reminders</a:t>
            </a:r>
          </a:p>
        </p:txBody>
      </p:sp>
      <p:sp>
        <p:nvSpPr>
          <p:cNvPr id="7" name="Content Placeholder 2">
            <a:extLst>
              <a:ext uri="{FF2B5EF4-FFF2-40B4-BE49-F238E27FC236}">
                <a16:creationId xmlns:a16="http://schemas.microsoft.com/office/drawing/2014/main" id="{AFF65547-E0C6-55B5-D474-A1785EC4092D}"/>
              </a:ext>
            </a:extLst>
          </p:cNvPr>
          <p:cNvSpPr>
            <a:spLocks noGrp="1"/>
          </p:cNvSpPr>
          <p:nvPr>
            <p:ph sz="half" idx="1"/>
          </p:nvPr>
        </p:nvSpPr>
        <p:spPr>
          <a:xfrm>
            <a:off x="228600" y="1066799"/>
            <a:ext cx="4297680" cy="5413248"/>
          </a:xfrm>
        </p:spPr>
        <p:txBody>
          <a:bodyPr>
            <a:normAutofit/>
          </a:bodyPr>
          <a:lstStyle/>
          <a:p>
            <a:r>
              <a:rPr lang="en-US" sz="1800" dirty="0">
                <a:cs typeface="Calibri" panose="020F0502020204030204" pitchFamily="34" charset="0"/>
              </a:rPr>
              <a:t>After your initial enrollment period, you may only make changes to your benefits during Open Enrollment unless you have a “qualifying event.”</a:t>
            </a:r>
          </a:p>
          <a:p>
            <a:pPr lvl="1"/>
            <a:r>
              <a:rPr lang="en-US" sz="1800" dirty="0">
                <a:cs typeface="Calibri" panose="020F0502020204030204" pitchFamily="34" charset="0"/>
              </a:rPr>
              <a:t>Mid-year changes are </a:t>
            </a:r>
            <a:r>
              <a:rPr lang="en-US" sz="1800" b="1" u="sng" dirty="0">
                <a:cs typeface="Calibri" panose="020F0502020204030204" pitchFamily="34" charset="0"/>
              </a:rPr>
              <a:t>only</a:t>
            </a:r>
            <a:r>
              <a:rPr lang="en-US" sz="1800" dirty="0">
                <a:cs typeface="Calibri" panose="020F0502020204030204" pitchFamily="34" charset="0"/>
              </a:rPr>
              <a:t> permitted if you have a qualifying event.</a:t>
            </a:r>
          </a:p>
          <a:p>
            <a:pPr lvl="1"/>
            <a:r>
              <a:rPr lang="en-US" sz="1800" dirty="0">
                <a:cs typeface="Arial"/>
              </a:rPr>
              <a:t>Enrollment </a:t>
            </a:r>
            <a:r>
              <a:rPr lang="en-US" sz="1800" b="1" u="sng" dirty="0">
                <a:cs typeface="Arial"/>
              </a:rPr>
              <a:t>must</a:t>
            </a:r>
            <a:r>
              <a:rPr lang="en-US" sz="1800" b="1" dirty="0">
                <a:cs typeface="Arial"/>
              </a:rPr>
              <a:t> </a:t>
            </a:r>
            <a:r>
              <a:rPr lang="en-US" sz="1800" dirty="0">
                <a:cs typeface="Arial"/>
              </a:rPr>
              <a:t>occur </a:t>
            </a:r>
            <a:r>
              <a:rPr lang="en-US" sz="1800" b="1" dirty="0">
                <a:cs typeface="Arial"/>
              </a:rPr>
              <a:t>within 30 days </a:t>
            </a:r>
            <a:r>
              <a:rPr lang="en-US" sz="1800" dirty="0">
                <a:cs typeface="Calibri" panose="020F0502020204030204" pitchFamily="34" charset="0"/>
              </a:rPr>
              <a:t>of the event or you will have to wait until the next Open Enrollment.</a:t>
            </a:r>
          </a:p>
          <a:p>
            <a:pPr lvl="1"/>
            <a:r>
              <a:rPr lang="en-US" sz="1800" dirty="0">
                <a:cs typeface="Calibri" panose="020F0502020204030204" pitchFamily="34" charset="0"/>
              </a:rPr>
              <a:t>Documentation of the qualifying event is required.</a:t>
            </a:r>
          </a:p>
          <a:p>
            <a:endParaRPr lang="en-US" sz="1800" dirty="0"/>
          </a:p>
        </p:txBody>
      </p:sp>
      <p:sp>
        <p:nvSpPr>
          <p:cNvPr id="8" name="Content Placeholder 5">
            <a:extLst>
              <a:ext uri="{FF2B5EF4-FFF2-40B4-BE49-F238E27FC236}">
                <a16:creationId xmlns:a16="http://schemas.microsoft.com/office/drawing/2014/main" id="{8E050ECF-B6AE-1733-B721-93178F5A7C85}"/>
              </a:ext>
            </a:extLst>
          </p:cNvPr>
          <p:cNvSpPr txBox="1">
            <a:spLocks/>
          </p:cNvSpPr>
          <p:nvPr/>
        </p:nvSpPr>
        <p:spPr>
          <a:xfrm>
            <a:off x="4611538" y="1072250"/>
            <a:ext cx="4297680" cy="5413248"/>
          </a:xfrm>
          <a:prstGeom prst="rect">
            <a:avLst/>
          </a:prstGeom>
        </p:spPr>
        <p:txBody>
          <a:bodyPr>
            <a:normAutofit/>
          </a:bodyPr>
          <a:lstStyle>
            <a:lvl1pPr marL="342900" indent="-342900" algn="l" defTabSz="914400" rtl="0" eaLnBrk="1" latinLnBrk="0" hangingPunct="1">
              <a:spcBef>
                <a:spcPct val="20000"/>
              </a:spcBef>
              <a:buClr>
                <a:schemeClr val="accent2"/>
              </a:buClr>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a:solidFill>
                  <a:schemeClr val="accent1"/>
                </a:solidFill>
              </a:rPr>
              <a:t>Approved qualifying events include: </a:t>
            </a:r>
          </a:p>
          <a:p>
            <a:pPr lvl="1"/>
            <a:r>
              <a:rPr lang="en-US" sz="1800"/>
              <a:t>Marriage or Divorce</a:t>
            </a:r>
          </a:p>
          <a:p>
            <a:pPr lvl="1"/>
            <a:r>
              <a:rPr lang="en-US" sz="1800"/>
              <a:t>Death</a:t>
            </a:r>
          </a:p>
          <a:p>
            <a:pPr lvl="1"/>
            <a:r>
              <a:rPr lang="en-US" sz="1800"/>
              <a:t>Birth or adoption of a dependent</a:t>
            </a:r>
          </a:p>
          <a:p>
            <a:pPr lvl="1"/>
            <a:r>
              <a:rPr lang="en-US" sz="1800"/>
              <a:t>Change in employment status</a:t>
            </a:r>
          </a:p>
          <a:p>
            <a:pPr lvl="1"/>
            <a:r>
              <a:rPr lang="en-US" sz="1800"/>
              <a:t>Change in dependent’s eligibility status</a:t>
            </a:r>
          </a:p>
          <a:p>
            <a:pPr lvl="1"/>
            <a:r>
              <a:rPr lang="en-US" sz="1800"/>
              <a:t>Loss of or significant change to your current coverage</a:t>
            </a:r>
          </a:p>
          <a:p>
            <a:pPr lvl="1"/>
            <a:r>
              <a:rPr lang="en-US" sz="1800"/>
              <a:t>Judgment, decree or court order</a:t>
            </a:r>
          </a:p>
          <a:p>
            <a:endParaRPr lang="en-US" dirty="0"/>
          </a:p>
        </p:txBody>
      </p:sp>
      <p:sp>
        <p:nvSpPr>
          <p:cNvPr id="9" name="Parallelogram 8">
            <a:extLst>
              <a:ext uri="{FF2B5EF4-FFF2-40B4-BE49-F238E27FC236}">
                <a16:creationId xmlns:a16="http://schemas.microsoft.com/office/drawing/2014/main" id="{5121EB47-7840-DFE9-4B0E-9866B8EA7629}"/>
              </a:ext>
            </a:extLst>
          </p:cNvPr>
          <p:cNvSpPr/>
          <p:nvPr/>
        </p:nvSpPr>
        <p:spPr>
          <a:xfrm>
            <a:off x="4478357" y="4526844"/>
            <a:ext cx="4267201" cy="1853787"/>
          </a:xfrm>
          <a:prstGeom prst="parallelogram">
            <a:avLst>
              <a:gd name="adj" fmla="val 2601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spcAft>
                <a:spcPts val="600"/>
              </a:spcAft>
              <a:buClr>
                <a:prstClr val="white"/>
              </a:buClr>
            </a:pPr>
            <a:r>
              <a:rPr lang="en-US" b="1" dirty="0">
                <a:solidFill>
                  <a:schemeClr val="tx2"/>
                </a:solidFill>
              </a:rPr>
              <a:t>All enrollment elections and qualifying event changes must be made in the Tyler Munis System.</a:t>
            </a:r>
            <a:endParaRPr lang="en-US" sz="1600" b="1" dirty="0">
              <a:solidFill>
                <a:schemeClr val="tx2"/>
              </a:solidFill>
            </a:endParaRPr>
          </a:p>
        </p:txBody>
      </p:sp>
    </p:spTree>
    <p:extLst>
      <p:ext uri="{BB962C8B-B14F-4D97-AF65-F5344CB8AC3E}">
        <p14:creationId xmlns:p14="http://schemas.microsoft.com/office/powerpoint/2010/main" val="142600165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388707-9784-4BF1-BD08-451F5819342E}"/>
              </a:ext>
            </a:extLst>
          </p:cNvPr>
          <p:cNvSpPr>
            <a:spLocks noGrp="1"/>
          </p:cNvSpPr>
          <p:nvPr>
            <p:ph type="title"/>
          </p:nvPr>
        </p:nvSpPr>
        <p:spPr>
          <a:xfrm>
            <a:off x="2001045" y="2590800"/>
            <a:ext cx="6654802" cy="1362075"/>
          </a:xfrm>
          <a:noFill/>
          <a:ln>
            <a:noFill/>
          </a:ln>
        </p:spPr>
        <p:txBody>
          <a:bodyPr>
            <a:noAutofit/>
          </a:bodyPr>
          <a:lstStyle/>
          <a:p>
            <a:pPr algn="r"/>
            <a:r>
              <a:rPr lang="en-US" sz="3600">
                <a:solidFill>
                  <a:schemeClr val="bg1"/>
                </a:solidFill>
              </a:rPr>
              <a:t>Thank you for your </a:t>
            </a:r>
            <a:br>
              <a:rPr lang="en-US" sz="3600">
                <a:solidFill>
                  <a:schemeClr val="bg1"/>
                </a:solidFill>
              </a:rPr>
            </a:br>
            <a:r>
              <a:rPr lang="en-US" sz="3600">
                <a:solidFill>
                  <a:schemeClr val="bg1"/>
                </a:solidFill>
              </a:rPr>
              <a:t>participation in this year’s </a:t>
            </a:r>
            <a:br>
              <a:rPr lang="en-US" sz="3600">
                <a:solidFill>
                  <a:schemeClr val="bg1"/>
                </a:solidFill>
              </a:rPr>
            </a:br>
            <a:r>
              <a:rPr lang="en-US" sz="3600">
                <a:solidFill>
                  <a:schemeClr val="bg1"/>
                </a:solidFill>
              </a:rPr>
              <a:t>open enrollment presentation</a:t>
            </a:r>
          </a:p>
        </p:txBody>
      </p:sp>
      <p:sp>
        <p:nvSpPr>
          <p:cNvPr id="5" name="Text Placeholder 6">
            <a:extLst>
              <a:ext uri="{FF2B5EF4-FFF2-40B4-BE49-F238E27FC236}">
                <a16:creationId xmlns:a16="http://schemas.microsoft.com/office/drawing/2014/main" id="{4F9229E7-BAA4-43D0-A8E4-BEAB04AC271D}"/>
              </a:ext>
            </a:extLst>
          </p:cNvPr>
          <p:cNvSpPr txBox="1"/>
          <p:nvPr/>
        </p:nvSpPr>
        <p:spPr>
          <a:xfrm>
            <a:off x="1645446" y="5105400"/>
            <a:ext cx="7366001" cy="5334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NeueLT Com 45 Lt" panose="020B04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NeueLT Com 45 Lt" panose="020B04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NeueLT Com 45 Lt" panose="020B04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NeueLT Com 45 Lt" panose="020B04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NeueLT Com 45 Lt" panose="020B04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dirty="0">
                <a:solidFill>
                  <a:schemeClr val="bg1"/>
                </a:solidFill>
                <a:latin typeface="+mn-lt"/>
              </a:rPr>
              <a:t>All election changes are due by:  November 10</a:t>
            </a:r>
            <a:r>
              <a:rPr lang="en-US" sz="2400" baseline="30000" dirty="0">
                <a:solidFill>
                  <a:schemeClr val="bg1"/>
                </a:solidFill>
                <a:latin typeface="+mn-lt"/>
              </a:rPr>
              <a:t>th</a:t>
            </a:r>
            <a:endParaRPr lang="en-US" sz="2400" dirty="0">
              <a:solidFill>
                <a:schemeClr val="bg1"/>
              </a:solidFill>
              <a:latin typeface="+mn-lt"/>
            </a:endParaRPr>
          </a:p>
          <a:p>
            <a:pPr marL="0" indent="0" algn="r">
              <a:buNone/>
            </a:pPr>
            <a:endParaRPr lang="en-US" sz="2400" dirty="0">
              <a:solidFill>
                <a:schemeClr val="bg1"/>
              </a:solidFill>
              <a:latin typeface="+mn-lt"/>
            </a:endParaRPr>
          </a:p>
        </p:txBody>
      </p:sp>
    </p:spTree>
    <p:extLst>
      <p:ext uri="{BB962C8B-B14F-4D97-AF65-F5344CB8AC3E}">
        <p14:creationId xmlns:p14="http://schemas.microsoft.com/office/powerpoint/2010/main" val="16544830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615392-7EDC-4201-97D7-93A850465351}"/>
              </a:ext>
            </a:extLst>
          </p:cNvPr>
          <p:cNvSpPr>
            <a:spLocks noGrp="1"/>
          </p:cNvSpPr>
          <p:nvPr>
            <p:ph idx="1"/>
          </p:nvPr>
        </p:nvSpPr>
        <p:spPr/>
        <p:txBody>
          <a:bodyPr>
            <a:normAutofit/>
          </a:bodyPr>
          <a:lstStyle/>
          <a:p>
            <a:r>
              <a:rPr lang="en-US" sz="1800" dirty="0"/>
              <a:t>$600 annual cash opt out for those that currently waive benefits</a:t>
            </a:r>
          </a:p>
          <a:p>
            <a:r>
              <a:rPr lang="en-US" sz="1800" dirty="0"/>
              <a:t>$25 cash opt out / member + HRA coverage for those that currently enroll, but waive/change enrollments in 2026</a:t>
            </a:r>
          </a:p>
          <a:p>
            <a:r>
              <a:rPr lang="en-US" sz="1800" dirty="0"/>
              <a:t>Vison insurance change from Delta to MetLife with decrease in employee paid premiums. </a:t>
            </a:r>
            <a:r>
              <a:rPr lang="en-US" sz="1800" b="1" dirty="0"/>
              <a:t>Vision enrollment changes due by October 31</a:t>
            </a:r>
            <a:r>
              <a:rPr lang="en-US" sz="1800" b="1" baseline="30000" dirty="0"/>
              <a:t>st</a:t>
            </a:r>
            <a:r>
              <a:rPr lang="en-US" sz="1800" b="1" dirty="0"/>
              <a:t>.</a:t>
            </a:r>
          </a:p>
          <a:p>
            <a:endParaRPr lang="en-US" sz="1800" dirty="0"/>
          </a:p>
        </p:txBody>
      </p:sp>
      <p:sp>
        <p:nvSpPr>
          <p:cNvPr id="2" name="Title 1"/>
          <p:cNvSpPr>
            <a:spLocks noGrp="1"/>
          </p:cNvSpPr>
          <p:nvPr>
            <p:ph type="title"/>
          </p:nvPr>
        </p:nvSpPr>
        <p:spPr/>
        <p:txBody>
          <a:bodyPr/>
          <a:lstStyle/>
          <a:p>
            <a:r>
              <a:rPr lang="en-US" dirty="0"/>
              <a:t>New for 2026</a:t>
            </a:r>
          </a:p>
        </p:txBody>
      </p:sp>
    </p:spTree>
    <p:extLst>
      <p:ext uri="{BB962C8B-B14F-4D97-AF65-F5344CB8AC3E}">
        <p14:creationId xmlns:p14="http://schemas.microsoft.com/office/powerpoint/2010/main" val="35264357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62188-B785-B48C-0309-4B444DCDCC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A95C90-242E-9FDB-40E3-D2648A08FA0F}"/>
              </a:ext>
            </a:extLst>
          </p:cNvPr>
          <p:cNvSpPr>
            <a:spLocks noGrp="1"/>
          </p:cNvSpPr>
          <p:nvPr>
            <p:ph type="title"/>
          </p:nvPr>
        </p:nvSpPr>
        <p:spPr/>
        <p:txBody>
          <a:bodyPr/>
          <a:lstStyle/>
          <a:p>
            <a:r>
              <a:rPr lang="en-US" dirty="0"/>
              <a:t>Tyler Munis Self Service</a:t>
            </a:r>
          </a:p>
        </p:txBody>
      </p:sp>
      <p:pic>
        <p:nvPicPr>
          <p:cNvPr id="8" name="Picture 7">
            <a:extLst>
              <a:ext uri="{FF2B5EF4-FFF2-40B4-BE49-F238E27FC236}">
                <a16:creationId xmlns:a16="http://schemas.microsoft.com/office/drawing/2014/main" id="{1A4F2263-4177-7915-884A-B0A20CFCF25B}"/>
              </a:ext>
            </a:extLst>
          </p:cNvPr>
          <p:cNvPicPr>
            <a:picLocks noChangeAspect="1"/>
          </p:cNvPicPr>
          <p:nvPr/>
        </p:nvPicPr>
        <p:blipFill>
          <a:blip r:embed="rId2"/>
          <a:stretch>
            <a:fillRect/>
          </a:stretch>
        </p:blipFill>
        <p:spPr>
          <a:xfrm>
            <a:off x="160019" y="1295400"/>
            <a:ext cx="8823962" cy="1265084"/>
          </a:xfrm>
          <a:prstGeom prst="rect">
            <a:avLst/>
          </a:prstGeom>
        </p:spPr>
      </p:pic>
      <p:sp>
        <p:nvSpPr>
          <p:cNvPr id="9" name="TextBox 8">
            <a:extLst>
              <a:ext uri="{FF2B5EF4-FFF2-40B4-BE49-F238E27FC236}">
                <a16:creationId xmlns:a16="http://schemas.microsoft.com/office/drawing/2014/main" id="{56ABFE34-B783-9E24-ED34-1F96509AA0C0}"/>
              </a:ext>
            </a:extLst>
          </p:cNvPr>
          <p:cNvSpPr txBox="1"/>
          <p:nvPr/>
        </p:nvSpPr>
        <p:spPr>
          <a:xfrm>
            <a:off x="160019" y="2895600"/>
            <a:ext cx="8823962" cy="2862322"/>
          </a:xfrm>
          <a:prstGeom prst="rect">
            <a:avLst/>
          </a:prstGeom>
          <a:noFill/>
        </p:spPr>
        <p:txBody>
          <a:bodyPr wrap="square">
            <a:spAutoFit/>
          </a:bodyPr>
          <a:lstStyle/>
          <a:p>
            <a:r>
              <a:rPr lang="en-US" dirty="0">
                <a:solidFill>
                  <a:srgbClr val="323232"/>
                </a:solidFill>
                <a:latin typeface="PublicSans-Regular"/>
                <a:ea typeface="Aptos" panose="020B0004020202020204" pitchFamily="34" charset="0"/>
                <a:cs typeface="Aptos" panose="020B0004020202020204" pitchFamily="34" charset="0"/>
              </a:rPr>
              <a:t>This year, 2026 Open Enrollment will be conducted utilizing a paperless process</a:t>
            </a:r>
            <a:endParaRPr lang="en-US" sz="1400" dirty="0">
              <a:solidFill>
                <a:prstClr val="black"/>
              </a:solidFill>
              <a:latin typeface="Aptos" panose="020B0004020202020204" pitchFamily="34" charset="0"/>
              <a:ea typeface="Aptos" panose="020B0004020202020204" pitchFamily="34" charset="0"/>
              <a:cs typeface="Aptos" panose="020B0004020202020204" pitchFamily="34" charset="0"/>
            </a:endParaRPr>
          </a:p>
          <a:p>
            <a:r>
              <a:rPr lang="en-US" dirty="0">
                <a:solidFill>
                  <a:srgbClr val="323232"/>
                </a:solidFill>
                <a:latin typeface="PublicSans-Regular"/>
                <a:ea typeface="Aptos" panose="020B0004020202020204" pitchFamily="34" charset="0"/>
                <a:cs typeface="Aptos" panose="020B0004020202020204" pitchFamily="34" charset="0"/>
              </a:rPr>
              <a:t>through the Tyler Munis Self Service Portal. Training Available through </a:t>
            </a:r>
            <a:r>
              <a:rPr lang="en-US" dirty="0" err="1">
                <a:solidFill>
                  <a:srgbClr val="323232"/>
                </a:solidFill>
                <a:latin typeface="PublicSans-Regular"/>
                <a:ea typeface="Aptos" panose="020B0004020202020204" pitchFamily="34" charset="0"/>
                <a:cs typeface="Aptos" panose="020B0004020202020204" pitchFamily="34" charset="0"/>
              </a:rPr>
              <a:t>Neogov</a:t>
            </a:r>
            <a:r>
              <a:rPr lang="en-US" dirty="0">
                <a:solidFill>
                  <a:srgbClr val="323232"/>
                </a:solidFill>
                <a:latin typeface="PublicSans-Regular"/>
                <a:ea typeface="Aptos" panose="020B0004020202020204" pitchFamily="34" charset="0"/>
                <a:cs typeface="Aptos" panose="020B0004020202020204" pitchFamily="34" charset="0"/>
              </a:rPr>
              <a:t>.</a:t>
            </a:r>
            <a:endParaRPr lang="en-US" sz="1400" dirty="0">
              <a:solidFill>
                <a:prstClr val="black"/>
              </a:solidFill>
              <a:latin typeface="Aptos" panose="020B0004020202020204" pitchFamily="34" charset="0"/>
              <a:ea typeface="Aptos" panose="020B0004020202020204" pitchFamily="34" charset="0"/>
              <a:cs typeface="Aptos" panose="020B0004020202020204" pitchFamily="34" charset="0"/>
            </a:endParaRPr>
          </a:p>
          <a:p>
            <a:endParaRPr lang="en-US" dirty="0">
              <a:solidFill>
                <a:srgbClr val="323232"/>
              </a:solidFill>
              <a:latin typeface="PublicSans-Regular"/>
              <a:ea typeface="Aptos" panose="020B0004020202020204" pitchFamily="34" charset="0"/>
              <a:cs typeface="Aptos" panose="020B0004020202020204" pitchFamily="34" charset="0"/>
            </a:endParaRPr>
          </a:p>
          <a:p>
            <a:r>
              <a:rPr lang="en-US" dirty="0">
                <a:solidFill>
                  <a:srgbClr val="323232"/>
                </a:solidFill>
                <a:latin typeface="PublicSans-Regular"/>
                <a:ea typeface="Aptos" panose="020B0004020202020204" pitchFamily="34" charset="0"/>
                <a:cs typeface="Aptos" panose="020B0004020202020204" pitchFamily="34" charset="0"/>
              </a:rPr>
              <a:t>I</a:t>
            </a:r>
            <a:r>
              <a:rPr lang="en-US" b="1" dirty="0">
                <a:solidFill>
                  <a:srgbClr val="323232"/>
                </a:solidFill>
                <a:latin typeface="PublicSans-Bold"/>
                <a:ea typeface="Aptos" panose="020B0004020202020204" pitchFamily="34" charset="0"/>
                <a:cs typeface="Aptos" panose="020B0004020202020204" pitchFamily="34" charset="0"/>
              </a:rPr>
              <a:t>nstructions</a:t>
            </a:r>
            <a:endParaRPr lang="en-US" sz="1400" dirty="0">
              <a:solidFill>
                <a:prstClr val="black"/>
              </a:solidFill>
              <a:latin typeface="Aptos" panose="020B0004020202020204" pitchFamily="34" charset="0"/>
              <a:ea typeface="Aptos" panose="020B0004020202020204" pitchFamily="34" charset="0"/>
              <a:cs typeface="Aptos" panose="020B0004020202020204" pitchFamily="34" charset="0"/>
            </a:endParaRPr>
          </a:p>
          <a:p>
            <a:pPr marL="342900" indent="-342900">
              <a:buFont typeface="Symbol" panose="05050102010706020507" pitchFamily="18" charset="2"/>
              <a:buChar char=""/>
            </a:pPr>
            <a:r>
              <a:rPr lang="en-US" dirty="0">
                <a:solidFill>
                  <a:srgbClr val="323232"/>
                </a:solidFill>
                <a:latin typeface="PublicSans-Regular"/>
                <a:ea typeface="Times New Roman" panose="02020603050405020304" pitchFamily="18" charset="0"/>
                <a:cs typeface="Aptos" panose="020B0004020202020204" pitchFamily="34" charset="0"/>
              </a:rPr>
              <a:t>Log into:</a:t>
            </a:r>
            <a:endParaRPr lang="en-US" sz="1400" dirty="0">
              <a:solidFill>
                <a:srgbClr val="323232"/>
              </a:solidFill>
              <a:latin typeface="Aptos" panose="020B0004020202020204" pitchFamily="34" charset="0"/>
              <a:ea typeface="Aptos" panose="020B0004020202020204" pitchFamily="34" charset="0"/>
              <a:cs typeface="Aptos" panose="020B0004020202020204" pitchFamily="34" charset="0"/>
            </a:endParaRPr>
          </a:p>
          <a:p>
            <a:pPr lvl="1"/>
            <a:r>
              <a:rPr lang="en-US" b="1" dirty="0">
                <a:solidFill>
                  <a:srgbClr val="004AAE"/>
                </a:solidFill>
                <a:latin typeface="PublicSans-Bold"/>
                <a:ea typeface="Aptos" panose="020B0004020202020204" pitchFamily="34" charset="0"/>
                <a:cs typeface="Aptos" panose="020B0004020202020204" pitchFamily="34" charset="0"/>
                <a:hlinkClick r:id="rId3"/>
              </a:rPr>
              <a:t>https://villageofgermantownwi.munisselfservice.com/ess/default.aspx</a:t>
            </a:r>
            <a:endParaRPr lang="en-US" sz="1400" dirty="0">
              <a:solidFill>
                <a:prstClr val="black"/>
              </a:solidFill>
              <a:latin typeface="Aptos" panose="020B0004020202020204" pitchFamily="34" charset="0"/>
              <a:ea typeface="Aptos" panose="020B0004020202020204" pitchFamily="34" charset="0"/>
              <a:cs typeface="Aptos" panose="020B0004020202020204" pitchFamily="34" charset="0"/>
            </a:endParaRPr>
          </a:p>
          <a:p>
            <a:pPr marL="342900" indent="-342900">
              <a:buFont typeface="Symbol" panose="05050102010706020507" pitchFamily="18" charset="2"/>
              <a:buChar char=""/>
            </a:pPr>
            <a:r>
              <a:rPr lang="en-US" b="1" dirty="0">
                <a:solidFill>
                  <a:srgbClr val="323232"/>
                </a:solidFill>
                <a:latin typeface="PublicSans-Bold"/>
                <a:ea typeface="Times New Roman" panose="02020603050405020304" pitchFamily="18" charset="0"/>
                <a:cs typeface="Aptos" panose="020B0004020202020204" pitchFamily="34" charset="0"/>
              </a:rPr>
              <a:t>User Name: </a:t>
            </a:r>
            <a:r>
              <a:rPr lang="en-US" dirty="0">
                <a:solidFill>
                  <a:srgbClr val="323232"/>
                </a:solidFill>
                <a:latin typeface="PublicSans-Regular"/>
                <a:ea typeface="Times New Roman" panose="02020603050405020304" pitchFamily="18" charset="0"/>
                <a:cs typeface="Aptos" panose="020B0004020202020204" pitchFamily="34" charset="0"/>
              </a:rPr>
              <a:t>Employee ID</a:t>
            </a:r>
            <a:endParaRPr lang="en-US" sz="1400" dirty="0">
              <a:solidFill>
                <a:srgbClr val="323232"/>
              </a:solidFill>
              <a:latin typeface="Aptos" panose="020B0004020202020204" pitchFamily="34" charset="0"/>
              <a:ea typeface="Aptos" panose="020B0004020202020204" pitchFamily="34" charset="0"/>
              <a:cs typeface="Aptos" panose="020B0004020202020204" pitchFamily="34" charset="0"/>
            </a:endParaRPr>
          </a:p>
          <a:p>
            <a:pPr marL="342900" indent="-342900">
              <a:buFont typeface="Symbol" panose="05050102010706020507" pitchFamily="18" charset="2"/>
              <a:buChar char=""/>
            </a:pPr>
            <a:r>
              <a:rPr lang="en-US" b="1" dirty="0">
                <a:solidFill>
                  <a:srgbClr val="323232"/>
                </a:solidFill>
                <a:latin typeface="PublicSans-Bold"/>
                <a:ea typeface="Times New Roman" panose="02020603050405020304" pitchFamily="18" charset="0"/>
                <a:cs typeface="Aptos" panose="020B0004020202020204" pitchFamily="34" charset="0"/>
              </a:rPr>
              <a:t>Password: </a:t>
            </a:r>
            <a:r>
              <a:rPr lang="en-US" dirty="0">
                <a:solidFill>
                  <a:srgbClr val="323232"/>
                </a:solidFill>
                <a:latin typeface="PublicSans-Regular"/>
                <a:ea typeface="Times New Roman" panose="02020603050405020304" pitchFamily="18" charset="0"/>
                <a:cs typeface="Aptos" panose="020B0004020202020204" pitchFamily="34" charset="0"/>
              </a:rPr>
              <a:t>Last 4 of Social Security #</a:t>
            </a:r>
            <a:endParaRPr lang="en-US" sz="1400" dirty="0">
              <a:solidFill>
                <a:srgbClr val="323232"/>
              </a:solidFill>
              <a:latin typeface="Aptos" panose="020B0004020202020204" pitchFamily="34" charset="0"/>
              <a:ea typeface="Aptos" panose="020B0004020202020204" pitchFamily="34" charset="0"/>
              <a:cs typeface="Aptos" panose="020B0004020202020204" pitchFamily="34" charset="0"/>
            </a:endParaRPr>
          </a:p>
          <a:p>
            <a:pPr marL="342900" indent="-342900">
              <a:buFont typeface="Symbol" panose="05050102010706020507" pitchFamily="18" charset="2"/>
              <a:buChar char=""/>
            </a:pPr>
            <a:r>
              <a:rPr lang="en-US" dirty="0">
                <a:solidFill>
                  <a:srgbClr val="323232"/>
                </a:solidFill>
                <a:latin typeface="PublicSans-Regular"/>
                <a:ea typeface="Times New Roman" panose="02020603050405020304" pitchFamily="18" charset="0"/>
                <a:cs typeface="Aptos" panose="020B0004020202020204" pitchFamily="34" charset="0"/>
              </a:rPr>
              <a:t>Change your password</a:t>
            </a:r>
            <a:endParaRPr lang="en-US" sz="1400" dirty="0">
              <a:solidFill>
                <a:srgbClr val="323232"/>
              </a:solidFill>
              <a:latin typeface="Aptos" panose="020B0004020202020204" pitchFamily="34" charset="0"/>
              <a:ea typeface="Aptos" panose="020B0004020202020204" pitchFamily="34" charset="0"/>
              <a:cs typeface="Aptos" panose="020B0004020202020204" pitchFamily="34" charset="0"/>
            </a:endParaRPr>
          </a:p>
          <a:p>
            <a:pPr marL="342900" indent="-342900">
              <a:buFont typeface="Symbol" panose="05050102010706020507" pitchFamily="18" charset="2"/>
              <a:buChar char=""/>
            </a:pPr>
            <a:r>
              <a:rPr lang="en-US" dirty="0">
                <a:solidFill>
                  <a:srgbClr val="323232"/>
                </a:solidFill>
                <a:latin typeface="PublicSans-Regular"/>
                <a:ea typeface="Times New Roman" panose="02020603050405020304" pitchFamily="18" charset="0"/>
                <a:cs typeface="Aptos" panose="020B0004020202020204" pitchFamily="34" charset="0"/>
              </a:rPr>
              <a:t>Select chosen benefits &amp; Update Personal Information</a:t>
            </a:r>
            <a:endParaRPr lang="en-US" sz="1400" dirty="0">
              <a:solidFill>
                <a:prstClr val="black"/>
              </a:solidFill>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1380849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6644F-7C3F-46E9-59FA-E79E817CB955}"/>
            </a:ext>
          </a:extLst>
        </p:cNvPr>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79FA7799-CF19-5CE2-9F2F-0637EC4C0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67663"/>
            <a:ext cx="8229600" cy="3579876"/>
          </a:xfrm>
          <a:prstGeom prst="rect">
            <a:avLst/>
          </a:prstGeom>
          <a:noFill/>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6E8211D8-209F-CFB7-EA01-C042B093E9C9}"/>
              </a:ext>
            </a:extLst>
          </p:cNvPr>
          <p:cNvSpPr>
            <a:spLocks noGrp="1"/>
          </p:cNvSpPr>
          <p:nvPr>
            <p:ph type="title"/>
          </p:nvPr>
        </p:nvSpPr>
        <p:spPr>
          <a:xfrm>
            <a:off x="533400" y="183346"/>
            <a:ext cx="8229600" cy="817912"/>
          </a:xfrm>
        </p:spPr>
        <p:txBody>
          <a:bodyPr anchor="ctr">
            <a:normAutofit/>
          </a:bodyPr>
          <a:lstStyle/>
          <a:p>
            <a:r>
              <a:rPr lang="en-US" dirty="0"/>
              <a:t>Tyler Munis Self Service</a:t>
            </a:r>
          </a:p>
        </p:txBody>
      </p:sp>
    </p:spTree>
    <p:extLst>
      <p:ext uri="{BB962C8B-B14F-4D97-AF65-F5344CB8AC3E}">
        <p14:creationId xmlns:p14="http://schemas.microsoft.com/office/powerpoint/2010/main" val="25037616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61508-8755-5516-3D18-2B50EB1B82A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E50572-E97D-D3E7-BB40-58610231580E}"/>
              </a:ext>
            </a:extLst>
          </p:cNvPr>
          <p:cNvSpPr>
            <a:spLocks noGrp="1"/>
          </p:cNvSpPr>
          <p:nvPr>
            <p:ph type="title"/>
          </p:nvPr>
        </p:nvSpPr>
        <p:spPr/>
        <p:txBody>
          <a:bodyPr/>
          <a:lstStyle/>
          <a:p>
            <a:r>
              <a:rPr lang="en-US" dirty="0"/>
              <a:t>Tyler Munis Self Service</a:t>
            </a:r>
          </a:p>
        </p:txBody>
      </p:sp>
      <p:pic>
        <p:nvPicPr>
          <p:cNvPr id="2" name="Picture 1">
            <a:extLst>
              <a:ext uri="{FF2B5EF4-FFF2-40B4-BE49-F238E27FC236}">
                <a16:creationId xmlns:a16="http://schemas.microsoft.com/office/drawing/2014/main" id="{55002124-8027-59F8-A3A1-1F8BA921A9B0}"/>
              </a:ext>
            </a:extLst>
          </p:cNvPr>
          <p:cNvPicPr>
            <a:picLocks noChangeAspect="1"/>
          </p:cNvPicPr>
          <p:nvPr/>
        </p:nvPicPr>
        <p:blipFill>
          <a:blip r:embed="rId2"/>
          <a:stretch>
            <a:fillRect/>
          </a:stretch>
        </p:blipFill>
        <p:spPr>
          <a:xfrm>
            <a:off x="172462" y="1525585"/>
            <a:ext cx="8799076" cy="3806829"/>
          </a:xfrm>
          <a:prstGeom prst="rect">
            <a:avLst/>
          </a:prstGeom>
        </p:spPr>
      </p:pic>
      <p:pic>
        <p:nvPicPr>
          <p:cNvPr id="3" name="Picture 2">
            <a:extLst>
              <a:ext uri="{FF2B5EF4-FFF2-40B4-BE49-F238E27FC236}">
                <a16:creationId xmlns:a16="http://schemas.microsoft.com/office/drawing/2014/main" id="{6EC1D521-042E-6CD8-50BC-B264E59E9453}"/>
              </a:ext>
            </a:extLst>
          </p:cNvPr>
          <p:cNvPicPr>
            <a:picLocks noChangeAspect="1"/>
          </p:cNvPicPr>
          <p:nvPr/>
        </p:nvPicPr>
        <p:blipFill>
          <a:blip r:embed="rId3"/>
          <a:stretch>
            <a:fillRect/>
          </a:stretch>
        </p:blipFill>
        <p:spPr>
          <a:xfrm>
            <a:off x="2133600" y="3401290"/>
            <a:ext cx="6781800" cy="2251141"/>
          </a:xfrm>
          <a:prstGeom prst="rect">
            <a:avLst/>
          </a:prstGeom>
        </p:spPr>
      </p:pic>
      <p:sp>
        <p:nvSpPr>
          <p:cNvPr id="4" name="Oval 3">
            <a:extLst>
              <a:ext uri="{FF2B5EF4-FFF2-40B4-BE49-F238E27FC236}">
                <a16:creationId xmlns:a16="http://schemas.microsoft.com/office/drawing/2014/main" id="{345F0C8A-A190-B929-57EE-325B0C80ED15}"/>
              </a:ext>
            </a:extLst>
          </p:cNvPr>
          <p:cNvSpPr/>
          <p:nvPr/>
        </p:nvSpPr>
        <p:spPr>
          <a:xfrm>
            <a:off x="7868662" y="3582985"/>
            <a:ext cx="818138" cy="381000"/>
          </a:xfrm>
          <a:prstGeom prst="ellipse">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Arial"/>
            </a:endParaRPr>
          </a:p>
        </p:txBody>
      </p:sp>
    </p:spTree>
    <p:extLst>
      <p:ext uri="{BB962C8B-B14F-4D97-AF65-F5344CB8AC3E}">
        <p14:creationId xmlns:p14="http://schemas.microsoft.com/office/powerpoint/2010/main" val="9029383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8A8D8-0055-6463-7BCB-DC157B4547D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39D6907-BA8D-D26F-949E-EF708FC695FD}"/>
              </a:ext>
            </a:extLst>
          </p:cNvPr>
          <p:cNvPicPr>
            <a:picLocks noChangeAspect="1"/>
          </p:cNvPicPr>
          <p:nvPr/>
        </p:nvPicPr>
        <p:blipFill>
          <a:blip r:embed="rId2"/>
          <a:stretch>
            <a:fillRect/>
          </a:stretch>
        </p:blipFill>
        <p:spPr>
          <a:xfrm>
            <a:off x="457200" y="1713359"/>
            <a:ext cx="8229600" cy="3888485"/>
          </a:xfrm>
          <a:prstGeom prst="rect">
            <a:avLst/>
          </a:prstGeom>
          <a:noFill/>
        </p:spPr>
      </p:pic>
      <p:sp>
        <p:nvSpPr>
          <p:cNvPr id="5" name="Title 4">
            <a:extLst>
              <a:ext uri="{FF2B5EF4-FFF2-40B4-BE49-F238E27FC236}">
                <a16:creationId xmlns:a16="http://schemas.microsoft.com/office/drawing/2014/main" id="{50673726-351A-C013-F4AD-8B8F5C35714E}"/>
              </a:ext>
            </a:extLst>
          </p:cNvPr>
          <p:cNvSpPr>
            <a:spLocks noGrp="1"/>
          </p:cNvSpPr>
          <p:nvPr>
            <p:ph type="title"/>
          </p:nvPr>
        </p:nvSpPr>
        <p:spPr>
          <a:xfrm>
            <a:off x="533400" y="183346"/>
            <a:ext cx="8229600" cy="817912"/>
          </a:xfrm>
        </p:spPr>
        <p:txBody>
          <a:bodyPr anchor="ctr">
            <a:normAutofit/>
          </a:bodyPr>
          <a:lstStyle/>
          <a:p>
            <a:r>
              <a:rPr lang="en-US" dirty="0"/>
              <a:t>Tyler Munis Self Service</a:t>
            </a:r>
          </a:p>
        </p:txBody>
      </p:sp>
    </p:spTree>
    <p:extLst>
      <p:ext uri="{BB962C8B-B14F-4D97-AF65-F5344CB8AC3E}">
        <p14:creationId xmlns:p14="http://schemas.microsoft.com/office/powerpoint/2010/main" val="7304507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7E17E-45AA-52A0-4E02-6194B01406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E994ED9-9A94-FA37-7EAF-58D074392332}"/>
              </a:ext>
            </a:extLst>
          </p:cNvPr>
          <p:cNvSpPr>
            <a:spLocks noGrp="1"/>
          </p:cNvSpPr>
          <p:nvPr>
            <p:ph type="title"/>
          </p:nvPr>
        </p:nvSpPr>
        <p:spPr/>
        <p:txBody>
          <a:bodyPr/>
          <a:lstStyle/>
          <a:p>
            <a:r>
              <a:rPr lang="en-US" dirty="0"/>
              <a:t>Tyler Munis Self Service</a:t>
            </a:r>
          </a:p>
        </p:txBody>
      </p:sp>
      <p:pic>
        <p:nvPicPr>
          <p:cNvPr id="2" name="Picture 1">
            <a:extLst>
              <a:ext uri="{FF2B5EF4-FFF2-40B4-BE49-F238E27FC236}">
                <a16:creationId xmlns:a16="http://schemas.microsoft.com/office/drawing/2014/main" id="{6F8A7CA9-8B21-96C9-96B4-9CB4480F74DD}"/>
              </a:ext>
            </a:extLst>
          </p:cNvPr>
          <p:cNvPicPr>
            <a:picLocks noChangeAspect="1"/>
          </p:cNvPicPr>
          <p:nvPr/>
        </p:nvPicPr>
        <p:blipFill>
          <a:blip r:embed="rId2"/>
          <a:stretch>
            <a:fillRect/>
          </a:stretch>
        </p:blipFill>
        <p:spPr>
          <a:xfrm>
            <a:off x="114300" y="1219200"/>
            <a:ext cx="8915400" cy="4613915"/>
          </a:xfrm>
          <a:prstGeom prst="rect">
            <a:avLst/>
          </a:prstGeom>
        </p:spPr>
      </p:pic>
    </p:spTree>
    <p:extLst>
      <p:ext uri="{BB962C8B-B14F-4D97-AF65-F5344CB8AC3E}">
        <p14:creationId xmlns:p14="http://schemas.microsoft.com/office/powerpoint/2010/main" val="327553923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3.12.14"/>
  <p:tag name="AS_TITLE" val="Aspose.Slides for .NET 4.0 Client Profile"/>
  <p:tag name="AS_VERSION" val="23.12"/>
</p:tagLst>
</file>

<file path=ppt/theme/theme1.xml><?xml version="1.0" encoding="utf-8"?>
<a:theme xmlns:a="http://schemas.openxmlformats.org/drawingml/2006/main" name="1_Office Theme">
  <a:themeElements>
    <a:clrScheme name="Springfield 2025 V2">
      <a:dk1>
        <a:srgbClr val="3A3A3A"/>
      </a:dk1>
      <a:lt1>
        <a:sysClr val="window" lastClr="FFFFFF"/>
      </a:lt1>
      <a:dk2>
        <a:srgbClr val="206A5D"/>
      </a:dk2>
      <a:lt2>
        <a:srgbClr val="FEF6E5"/>
      </a:lt2>
      <a:accent1>
        <a:srgbClr val="CE6900"/>
      </a:accent1>
      <a:accent2>
        <a:srgbClr val="EE6F68"/>
      </a:accent2>
      <a:accent3>
        <a:srgbClr val="027B7B"/>
      </a:accent3>
      <a:accent4>
        <a:srgbClr val="C6D7B9"/>
      </a:accent4>
      <a:accent5>
        <a:srgbClr val="F6B9AD"/>
      </a:accent5>
      <a:accent6>
        <a:srgbClr val="FFCC29"/>
      </a:accent6>
      <a:hlink>
        <a:srgbClr val="2A80C7"/>
      </a:hlink>
      <a:folHlink>
        <a:srgbClr val="B06995"/>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2744EBF4E97F4EAA2C6BBCB0C5EABD" ma:contentTypeVersion="0" ma:contentTypeDescription="Create a new document." ma:contentTypeScope="" ma:versionID="9f589f135ac44084dc207c66af5573f2">
  <xsd:schema xmlns:xsd="http://www.w3.org/2001/XMLSchema" xmlns:xs="http://www.w3.org/2001/XMLSchema" xmlns:p="http://schemas.microsoft.com/office/2006/metadata/properties" targetNamespace="http://schemas.microsoft.com/office/2006/metadata/properties" ma:root="true" ma:fieldsID="376c5b42eefc51374681460b7f0ef9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8D42E2-2317-4DAB-B252-2471D2E2172D}">
  <ds:schemaRefs>
    <ds:schemaRef ds:uri="http://schemas.microsoft.com/office/2006/documentManagement/types"/>
    <ds:schemaRef ds:uri="http://purl.org/dc/terms/"/>
    <ds:schemaRef ds:uri="http://purl.org/dc/elements/1.1/"/>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E6ADF25-B1DF-4C9C-9295-3EAB000896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5AC837F-0C91-4815-8E9D-95FCF77F29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4803</TotalTime>
  <Words>2832</Words>
  <Application>Microsoft Office PowerPoint</Application>
  <PresentationFormat>On-screen Show (4:3)</PresentationFormat>
  <Paragraphs>361</Paragraphs>
  <Slides>34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Malgun Gothic</vt:lpstr>
      <vt:lpstr>Aptos</vt:lpstr>
      <vt:lpstr>Arial</vt:lpstr>
      <vt:lpstr>Calibri</vt:lpstr>
      <vt:lpstr>PublicSans-Bold</vt:lpstr>
      <vt:lpstr>PublicSans-Regular</vt:lpstr>
      <vt:lpstr>Symbol</vt:lpstr>
      <vt:lpstr>1_Office Theme</vt:lpstr>
      <vt:lpstr>2026 Open Enrollment</vt:lpstr>
      <vt:lpstr>Agenda</vt:lpstr>
      <vt:lpstr>Key Information</vt:lpstr>
      <vt:lpstr>New for 2026</vt:lpstr>
      <vt:lpstr>Tyler Munis Self Service</vt:lpstr>
      <vt:lpstr>Tyler Munis Self Service</vt:lpstr>
      <vt:lpstr>Tyler Munis Self Service</vt:lpstr>
      <vt:lpstr>Tyler Munis Self Service</vt:lpstr>
      <vt:lpstr>Tyler Munis Self Service</vt:lpstr>
      <vt:lpstr>Tyler Munis Self Service</vt:lpstr>
      <vt:lpstr>Tyler Munis Self Service</vt:lpstr>
      <vt:lpstr>Tyler Munis Self Service</vt:lpstr>
      <vt:lpstr>A Year in review</vt:lpstr>
      <vt:lpstr>Mobile Application</vt:lpstr>
      <vt:lpstr> Medical/Rx  </vt:lpstr>
      <vt:lpstr>Medical </vt:lpstr>
      <vt:lpstr>Medical/Rx – Plan Highlights </vt:lpstr>
      <vt:lpstr>Medical/Rx – Plan Highlights </vt:lpstr>
      <vt:lpstr>Medical/Rx – Plan Highlights </vt:lpstr>
      <vt:lpstr>Which is the best plan?</vt:lpstr>
      <vt:lpstr>How do I Maximize my Benefits? </vt:lpstr>
      <vt:lpstr>Family Reimbursement Account</vt:lpstr>
      <vt:lpstr>Family Reimbursement Account</vt:lpstr>
      <vt:lpstr>Vitality – How to submit activities </vt:lpstr>
      <vt:lpstr>Dental &amp; Vision</vt:lpstr>
      <vt:lpstr>Dental – No Change</vt:lpstr>
      <vt:lpstr>Vison – MetLife (Superior Vision Network)</vt:lpstr>
      <vt:lpstr>Vison – MetLife (Superior Vision Network)</vt:lpstr>
      <vt:lpstr>Spending Accounts </vt:lpstr>
      <vt:lpstr>Flexible Spending Accounts </vt:lpstr>
      <vt:lpstr>PowerPoint Presentation</vt:lpstr>
      <vt:lpstr>PowerPoint Presentation</vt:lpstr>
      <vt:lpstr>Enrollment reminders</vt:lpstr>
      <vt:lpstr>Thank you for your  participation in this year’s  open enrollment presentation</vt:lpstr>
    </vt:vector>
  </TitlesOfParts>
  <Company>Wells Fargo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Rojsutivat, Carolyn</dc:creator>
  <cp:lastModifiedBy>Clarissa Cull</cp:lastModifiedBy>
  <cp:revision>648</cp:revision>
  <dcterms:created xsi:type="dcterms:W3CDTF">2017-04-07T19:12:41Z</dcterms:created>
  <dcterms:modified xsi:type="dcterms:W3CDTF">2025-10-23T15:55:49Z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0x010100E92744EBF4E97F4EAA2C6BBCB0C5EABD</vt:lpwstr>
  </property>
</Properties>
</file>