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32"/>
  </p:notesMasterIdLst>
  <p:handoutMasterIdLst>
    <p:handoutMasterId r:id="rId33"/>
  </p:handoutMasterIdLst>
  <p:sldIdLst>
    <p:sldId id="260" r:id="rId5"/>
    <p:sldId id="261" r:id="rId6"/>
    <p:sldId id="262" r:id="rId7"/>
    <p:sldId id="626" r:id="rId8"/>
    <p:sldId id="505" r:id="rId9"/>
    <p:sldId id="617" r:id="rId10"/>
    <p:sldId id="593" r:id="rId11"/>
    <p:sldId id="621" r:id="rId12"/>
    <p:sldId id="622" r:id="rId13"/>
    <p:sldId id="618" r:id="rId14"/>
    <p:sldId id="619" r:id="rId15"/>
    <p:sldId id="620" r:id="rId16"/>
    <p:sldId id="624" r:id="rId17"/>
    <p:sldId id="625" r:id="rId18"/>
    <p:sldId id="272" r:id="rId19"/>
    <p:sldId id="273" r:id="rId20"/>
    <p:sldId id="275" r:id="rId21"/>
    <p:sldId id="277" r:id="rId22"/>
    <p:sldId id="299" r:id="rId23"/>
    <p:sldId id="304" r:id="rId24"/>
    <p:sldId id="283" r:id="rId25"/>
    <p:sldId id="595" r:id="rId26"/>
    <p:sldId id="596" r:id="rId27"/>
    <p:sldId id="597" r:id="rId28"/>
    <p:sldId id="614" r:id="rId29"/>
    <p:sldId id="263" r:id="rId30"/>
    <p:sldId id="332"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0DE"/>
    <a:srgbClr val="6600CC"/>
    <a:srgbClr val="D9D9D9"/>
    <a:srgbClr val="58779A"/>
    <a:srgbClr val="A2B5CA"/>
    <a:srgbClr val="8AA2BC"/>
    <a:srgbClr val="C6EBFB"/>
    <a:srgbClr val="6584A7"/>
    <a:srgbClr val="F78E1E"/>
    <a:srgbClr val="164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86094" autoAdjust="0"/>
  </p:normalViewPr>
  <p:slideViewPr>
    <p:cSldViewPr>
      <p:cViewPr varScale="1">
        <p:scale>
          <a:sx n="92" d="100"/>
          <a:sy n="92" d="100"/>
        </p:scale>
        <p:origin x="199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29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D907B4-B116-49F2-A609-F5606DF276F9}" type="datetimeFigureOut">
              <a:rPr lang="en-US" smtClean="0">
                <a:latin typeface="Arial" panose="020B0604020202020204" pitchFamily="34" charset="0"/>
              </a:rPr>
              <a:t>10/2/2024</a:t>
            </a:fld>
            <a:endParaRPr lang="en-US">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2D0125-CCE6-459F-A9CF-AB2D405CD44A}"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16892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212ABF9C-04AF-4CD8-93EA-9EDB8FA9A410}" type="datetimeFigureOut">
              <a:rPr lang="en-US" smtClean="0"/>
              <a:t>10/2/2024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24C7E75C-1EE9-47DF-8200-B87586D4E6C1}" type="slidenum">
              <a:rPr lang="en-US" smtClean="0"/>
              <a:t>‹#›</a:t>
            </a:fld>
            <a:endParaRPr lang="en-US"/>
          </a:p>
        </p:txBody>
      </p:sp>
    </p:spTree>
    <p:extLst>
      <p:ext uri="{BB962C8B-B14F-4D97-AF65-F5344CB8AC3E}">
        <p14:creationId xmlns:p14="http://schemas.microsoft.com/office/powerpoint/2010/main" val="245775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the 2025 Employee Benefit Open Enrollment</a:t>
            </a:r>
          </a:p>
        </p:txBody>
      </p:sp>
      <p:sp>
        <p:nvSpPr>
          <p:cNvPr id="4" name="Slide Number Placeholder 3"/>
          <p:cNvSpPr>
            <a:spLocks noGrp="1"/>
          </p:cNvSpPr>
          <p:nvPr>
            <p:ph type="sldNum" sz="quarter" idx="10"/>
          </p:nvPr>
        </p:nvSpPr>
        <p:spPr/>
        <p:txBody>
          <a:bodyPr/>
          <a:lstStyle/>
          <a:p>
            <a:fld id="{914F74D2-A347-441E-B0F0-B12D55ABD392}" type="slidenum">
              <a:rPr 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2610964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make your election, you will have the opportunity to add dependents by clicking on the add new dependent link, you will need to complete all fields with asterisks.  You will need your dependents social security number so please have those available when making elections. </a:t>
            </a:r>
          </a:p>
        </p:txBody>
      </p:sp>
      <p:sp>
        <p:nvSpPr>
          <p:cNvPr id="4" name="Slide Number Placeholder 3"/>
          <p:cNvSpPr>
            <a:spLocks noGrp="1"/>
          </p:cNvSpPr>
          <p:nvPr>
            <p:ph type="sldNum" sz="quarter" idx="5"/>
          </p:nvPr>
        </p:nvSpPr>
        <p:spPr/>
        <p:txBody>
          <a:bodyPr/>
          <a:lstStyle/>
          <a:p>
            <a:fld id="{24C7E75C-1EE9-47DF-8200-B87586D4E6C1}" type="slidenum">
              <a:rPr lang="en-US" smtClean="0"/>
              <a:t>10</a:t>
            </a:fld>
            <a:endParaRPr lang="en-US"/>
          </a:p>
        </p:txBody>
      </p:sp>
    </p:spTree>
    <p:extLst>
      <p:ext uri="{BB962C8B-B14F-4D97-AF65-F5344CB8AC3E}">
        <p14:creationId xmlns:p14="http://schemas.microsoft.com/office/powerpoint/2010/main" val="3553692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added your dependent, they will appear next to a green check mark.  You will have the opportunity to make any edits or delete a dependent. </a:t>
            </a:r>
          </a:p>
        </p:txBody>
      </p:sp>
      <p:sp>
        <p:nvSpPr>
          <p:cNvPr id="4" name="Slide Number Placeholder 3"/>
          <p:cNvSpPr>
            <a:spLocks noGrp="1"/>
          </p:cNvSpPr>
          <p:nvPr>
            <p:ph type="sldNum" sz="quarter" idx="5"/>
          </p:nvPr>
        </p:nvSpPr>
        <p:spPr/>
        <p:txBody>
          <a:bodyPr/>
          <a:lstStyle/>
          <a:p>
            <a:fld id="{24C7E75C-1EE9-47DF-8200-B87586D4E6C1}" type="slidenum">
              <a:rPr lang="en-US" smtClean="0"/>
              <a:t>11</a:t>
            </a:fld>
            <a:endParaRPr lang="en-US"/>
          </a:p>
        </p:txBody>
      </p:sp>
    </p:spTree>
    <p:extLst>
      <p:ext uri="{BB962C8B-B14F-4D97-AF65-F5344CB8AC3E}">
        <p14:creationId xmlns:p14="http://schemas.microsoft.com/office/powerpoint/2010/main" val="203988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made your elections you will have the opportunity to review your enrollment elections.  </a:t>
            </a:r>
          </a:p>
        </p:txBody>
      </p:sp>
      <p:sp>
        <p:nvSpPr>
          <p:cNvPr id="4" name="Slide Number Placeholder 3"/>
          <p:cNvSpPr>
            <a:spLocks noGrp="1"/>
          </p:cNvSpPr>
          <p:nvPr>
            <p:ph type="sldNum" sz="quarter" idx="5"/>
          </p:nvPr>
        </p:nvSpPr>
        <p:spPr/>
        <p:txBody>
          <a:bodyPr/>
          <a:lstStyle/>
          <a:p>
            <a:fld id="{24C7E75C-1EE9-47DF-8200-B87586D4E6C1}" type="slidenum">
              <a:rPr lang="en-US" smtClean="0"/>
              <a:t>12</a:t>
            </a:fld>
            <a:endParaRPr lang="en-US"/>
          </a:p>
        </p:txBody>
      </p:sp>
    </p:spTree>
    <p:extLst>
      <p:ext uri="{BB962C8B-B14F-4D97-AF65-F5344CB8AC3E}">
        <p14:creationId xmlns:p14="http://schemas.microsoft.com/office/powerpoint/2010/main" val="503303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reviewed your benefit elections, you will have the opportunity to make modifications or submit your 2025 benefit elections. </a:t>
            </a:r>
          </a:p>
        </p:txBody>
      </p:sp>
      <p:sp>
        <p:nvSpPr>
          <p:cNvPr id="4" name="Slide Number Placeholder 3"/>
          <p:cNvSpPr>
            <a:spLocks noGrp="1"/>
          </p:cNvSpPr>
          <p:nvPr>
            <p:ph type="sldNum" sz="quarter" idx="5"/>
          </p:nvPr>
        </p:nvSpPr>
        <p:spPr/>
        <p:txBody>
          <a:bodyPr/>
          <a:lstStyle/>
          <a:p>
            <a:fld id="{24C7E75C-1EE9-47DF-8200-B87586D4E6C1}" type="slidenum">
              <a:rPr lang="en-US" smtClean="0"/>
              <a:t>13</a:t>
            </a:fld>
            <a:endParaRPr lang="en-US"/>
          </a:p>
        </p:txBody>
      </p:sp>
    </p:spTree>
    <p:extLst>
      <p:ext uri="{BB962C8B-B14F-4D97-AF65-F5344CB8AC3E}">
        <p14:creationId xmlns:p14="http://schemas.microsoft.com/office/powerpoint/2010/main" val="2098921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submit you will still have an opportunity to make changes to your elections up to 11/17/2024</a:t>
            </a:r>
          </a:p>
        </p:txBody>
      </p:sp>
      <p:sp>
        <p:nvSpPr>
          <p:cNvPr id="4" name="Slide Number Placeholder 3"/>
          <p:cNvSpPr>
            <a:spLocks noGrp="1"/>
          </p:cNvSpPr>
          <p:nvPr>
            <p:ph type="sldNum" sz="quarter" idx="5"/>
          </p:nvPr>
        </p:nvSpPr>
        <p:spPr/>
        <p:txBody>
          <a:bodyPr/>
          <a:lstStyle/>
          <a:p>
            <a:fld id="{24C7E75C-1EE9-47DF-8200-B87586D4E6C1}" type="slidenum">
              <a:rPr lang="en-US" smtClean="0"/>
              <a:t>14</a:t>
            </a:fld>
            <a:endParaRPr lang="en-US"/>
          </a:p>
        </p:txBody>
      </p:sp>
    </p:spTree>
    <p:extLst>
      <p:ext uri="{BB962C8B-B14F-4D97-AF65-F5344CB8AC3E}">
        <p14:creationId xmlns:p14="http://schemas.microsoft.com/office/powerpoint/2010/main" val="324278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aseline="0" dirty="0"/>
              <a:t>Let’s review your medical and pharmacy benefits through UMR</a:t>
            </a:r>
          </a:p>
          <a:p>
            <a:endParaRPr lang="en-US" baseline="0" dirty="0"/>
          </a:p>
        </p:txBody>
      </p:sp>
      <p:sp>
        <p:nvSpPr>
          <p:cNvPr id="4" name="Slide Number Placeholder 3"/>
          <p:cNvSpPr>
            <a:spLocks noGrp="1"/>
          </p:cNvSpPr>
          <p:nvPr>
            <p:ph type="sldNum" sz="quarter" idx="10"/>
          </p:nvPr>
        </p:nvSpPr>
        <p:spPr/>
        <p:txBody>
          <a:bodyPr/>
          <a:lstStyle/>
          <a:p>
            <a:fld id="{ABCB7D7F-4532-4F42-B9A9-7E16BF0C486C}" type="slidenum">
              <a:rPr lang="en-US" smtClean="0"/>
              <a:t>15</a:t>
            </a:fld>
            <a:endParaRPr lang="en-US"/>
          </a:p>
        </p:txBody>
      </p:sp>
    </p:spTree>
    <p:extLst>
      <p:ext uri="{BB962C8B-B14F-4D97-AF65-F5344CB8AC3E}">
        <p14:creationId xmlns:p14="http://schemas.microsoft.com/office/powerpoint/2010/main" val="1374940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Village of Germantown is excited to announce there will be no increases in employee premiums for the 2025 benefit plan year. </a:t>
            </a:r>
          </a:p>
          <a:p>
            <a:endParaRPr lang="en-US" dirty="0"/>
          </a:p>
          <a:p>
            <a:r>
              <a:rPr lang="en-US" dirty="0"/>
              <a:t>The maximum out of pocket cost on the Silver plan will decrease from $6,350 to $3,000 for individuals and from $12,700 to $6,000 for families. </a:t>
            </a:r>
          </a:p>
          <a:p>
            <a:endParaRPr lang="en-US" dirty="0"/>
          </a:p>
          <a:p>
            <a:r>
              <a:rPr lang="en-US" dirty="0"/>
              <a:t>The copays and coinsurance on the Silver plan will be eliminated to simplify the plan. </a:t>
            </a:r>
          </a:p>
          <a:p>
            <a:endParaRPr lang="en-US" dirty="0"/>
          </a:p>
          <a:p>
            <a:r>
              <a:rPr lang="en-US" dirty="0"/>
              <a:t>There will be a slight increase to the individual and family deductibles.  One you have satisfied the deductible, all services will be covered at 100%.  </a:t>
            </a:r>
          </a:p>
          <a:p>
            <a:endParaRPr lang="en-US" dirty="0"/>
          </a:p>
        </p:txBody>
      </p:sp>
      <p:sp>
        <p:nvSpPr>
          <p:cNvPr id="4" name="Slide Number Placeholder 3"/>
          <p:cNvSpPr>
            <a:spLocks noGrp="1"/>
          </p:cNvSpPr>
          <p:nvPr>
            <p:ph type="sldNum" sz="quarter" idx="5"/>
          </p:nvPr>
        </p:nvSpPr>
        <p:spPr/>
        <p:txBody>
          <a:bodyPr/>
          <a:lstStyle/>
          <a:p>
            <a:fld id="{24C7E75C-1EE9-47DF-8200-B87586D4E6C1}" type="slidenum">
              <a:rPr lang="en-US" smtClean="0"/>
              <a:t>16</a:t>
            </a:fld>
            <a:endParaRPr lang="en-US"/>
          </a:p>
        </p:txBody>
      </p:sp>
    </p:spTree>
    <p:extLst>
      <p:ext uri="{BB962C8B-B14F-4D97-AF65-F5344CB8AC3E}">
        <p14:creationId xmlns:p14="http://schemas.microsoft.com/office/powerpoint/2010/main" val="3018541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Medical/Rx Features – Village of Germantown will continue to offer two medical plans for the 2025 plan year.  One low copay plans, as well as a high deductible HSA compliant plan. In the Copay plan, most of your outpatient services are at a set out of pocket cost and the deductible only applies to certain services. The HSA plan requires members to pay a deductible before any plan benefits apply. Plan benefits are represented as coinsurance or percentage of the cost of a service. </a:t>
            </a:r>
          </a:p>
          <a:p>
            <a:r>
              <a:rPr lang="en-US" dirty="0"/>
              <a:t> </a:t>
            </a:r>
          </a:p>
          <a:p>
            <a:r>
              <a:rPr lang="en-US" dirty="0"/>
              <a:t>Medical Plan Highlights – EXPLAIN FEATURES OF THE DIFFERENT PLANS. Unless the group has new plans, only focus on a few key features. DO NOT READ ALL FEATURES.</a:t>
            </a:r>
          </a:p>
          <a:p>
            <a:endParaRPr lang="en-US" dirty="0"/>
          </a:p>
          <a:p>
            <a:r>
              <a:rPr lang="en-US" dirty="0"/>
              <a:t>PICK PROPER EMBEDDED OR NON-EMBEDDED INFORMATION:</a:t>
            </a:r>
          </a:p>
          <a:p>
            <a:r>
              <a:rPr lang="en-US" dirty="0"/>
              <a:t>For families, it is important to know that this plan is embedded. Embedded means that if one person in the family is sick or hurt, he or she cannot exceed the single deductible on his or her own. This is an added level of protection for families. </a:t>
            </a:r>
          </a:p>
          <a:p>
            <a:endParaRPr lang="en-US" dirty="0"/>
          </a:p>
          <a:p>
            <a:r>
              <a:rPr lang="en-US" dirty="0"/>
              <a:t>For families, it is important to know that this plan has a non-embedded deductible. Non-embedded means there is not an individual deductible. So, the overall family deductible must be reached, either an individual or by a combination of enrolled family members, for the insurance to pay for services. </a:t>
            </a:r>
          </a:p>
          <a:p>
            <a:endParaRPr lang="en-US" dirty="0"/>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17</a:t>
            </a:fld>
            <a:endParaRPr lang="en-US"/>
          </a:p>
        </p:txBody>
      </p:sp>
    </p:spTree>
    <p:extLst>
      <p:ext uri="{BB962C8B-B14F-4D97-AF65-F5344CB8AC3E}">
        <p14:creationId xmlns:p14="http://schemas.microsoft.com/office/powerpoint/2010/main" val="3429368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CB7D7F-4532-4F42-B9A9-7E16BF0C486C}" type="slidenum">
              <a:rPr lang="en-US" smtClean="0"/>
              <a:t>18</a:t>
            </a:fld>
            <a:endParaRPr lang="en-US"/>
          </a:p>
        </p:txBody>
      </p:sp>
    </p:spTree>
    <p:extLst>
      <p:ext uri="{BB962C8B-B14F-4D97-AF65-F5344CB8AC3E}">
        <p14:creationId xmlns:p14="http://schemas.microsoft.com/office/powerpoint/2010/main" val="878148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you have the choice to enroll in the medical plan that best fits the needs of you and your family. </a:t>
            </a:r>
          </a:p>
          <a:p>
            <a:endParaRPr lang="en-US" dirty="0"/>
          </a:p>
          <a:p>
            <a:r>
              <a:rPr lang="en-US" dirty="0"/>
              <a:t>In general, people can be categorized as it pertains to their healthcare utilization. Ask yourself the questions shown on the screen now: </a:t>
            </a:r>
          </a:p>
          <a:p>
            <a:pPr marL="171450" indent="-171450">
              <a:buFontTx/>
              <a:buChar char="-"/>
            </a:pPr>
            <a:r>
              <a:rPr lang="en-US" baseline="0" dirty="0"/>
              <a:t>Are you a high utilizer, someone who habitually meets your deductible and out of pocket maximum in a year </a:t>
            </a:r>
          </a:p>
          <a:p>
            <a:pPr marL="171450" indent="-171450">
              <a:buFontTx/>
              <a:buChar char="-"/>
            </a:pPr>
            <a:r>
              <a:rPr lang="en-US" baseline="0" dirty="0"/>
              <a:t>OR are you the opposite, a low utilizer, someone who rarely goes to the doctor and has very few medical or prescription drug expenses. </a:t>
            </a:r>
          </a:p>
          <a:p>
            <a:pPr marL="171450" indent="-171450">
              <a:buFontTx/>
              <a:buChar char="-"/>
            </a:pPr>
            <a:r>
              <a:rPr lang="en-US" baseline="0" dirty="0"/>
              <a:t>OR maybe you are somewhere in the middle. Your medical and drug costs are unpredictable from year to year. </a:t>
            </a:r>
          </a:p>
          <a:p>
            <a:pPr marL="171450" indent="-171450">
              <a:buFontTx/>
              <a:buChar char="-"/>
            </a:pPr>
            <a:endParaRPr lang="en-US" baseline="0" dirty="0"/>
          </a:p>
          <a:p>
            <a:pPr marL="0" indent="0">
              <a:buFontTx/>
              <a:buNone/>
            </a:pPr>
            <a:r>
              <a:rPr lang="en-US" baseline="0" dirty="0"/>
              <a:t>If you fall into either the high or the low utilizer category, you will probably benefit from the HSA plan. If you fall into that “middle” category, the traditional plan may be better for you. </a:t>
            </a:r>
          </a:p>
          <a:p>
            <a:pPr marL="0" indent="0">
              <a:buFontTx/>
              <a:buNone/>
            </a:pPr>
            <a:endParaRPr lang="en-US" baseline="0" dirty="0"/>
          </a:p>
          <a:p>
            <a:r>
              <a:rPr lang="en-US" sz="1200" kern="1200" dirty="0">
                <a:solidFill>
                  <a:schemeClr val="tx1"/>
                </a:solidFill>
                <a:effectLst/>
                <a:latin typeface="HelveticaNeueLT Com 45 Lt" panose="020B0403020202020204"/>
                <a:ea typeface="+mn-ea"/>
                <a:cs typeface="+mn-cs"/>
              </a:rPr>
              <a:t>Be sure to use the UMR resources to make the best choice for you! </a:t>
            </a:r>
          </a:p>
          <a:p>
            <a:endParaRPr lang="en-US" dirty="0"/>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19</a:t>
            </a:fld>
            <a:endParaRPr lang="en-US"/>
          </a:p>
        </p:txBody>
      </p:sp>
    </p:spTree>
    <p:extLst>
      <p:ext uri="{BB962C8B-B14F-4D97-AF65-F5344CB8AC3E}">
        <p14:creationId xmlns:p14="http://schemas.microsoft.com/office/powerpoint/2010/main" val="357805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presentation today, we’ll review some key information for open enrollment, next, we will go through the different insurance benefits offered to you. We will also briefly touch on the enrollment process. </a:t>
            </a:r>
          </a:p>
        </p:txBody>
      </p:sp>
      <p:sp>
        <p:nvSpPr>
          <p:cNvPr id="4" name="Slide Number Placeholder 3"/>
          <p:cNvSpPr>
            <a:spLocks noGrp="1"/>
          </p:cNvSpPr>
          <p:nvPr>
            <p:ph type="sldNum" sz="quarter" idx="5"/>
          </p:nvPr>
        </p:nvSpPr>
        <p:spPr/>
        <p:txBody>
          <a:bodyPr/>
          <a:lstStyle/>
          <a:p>
            <a:fld id="{24C7E75C-1EE9-47DF-8200-B87586D4E6C1}" type="slidenum">
              <a:rPr lang="en-US" smtClean="0"/>
              <a:t>2</a:t>
            </a:fld>
            <a:endParaRPr lang="en-US"/>
          </a:p>
        </p:txBody>
      </p:sp>
    </p:spTree>
    <p:extLst>
      <p:ext uri="{BB962C8B-B14F-4D97-AF65-F5344CB8AC3E}">
        <p14:creationId xmlns:p14="http://schemas.microsoft.com/office/powerpoint/2010/main" val="320378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no changes to the coverage under the dental plan for the coming 2025 calendar plan year.  Employees who elect to participate in the dental plan will have a $50 </a:t>
            </a:r>
            <a:r>
              <a:rPr lang="en-US" dirty="0" err="1"/>
              <a:t>ded</a:t>
            </a:r>
            <a:r>
              <a:rPr lang="en-US" dirty="0"/>
              <a:t> for individuals and up to $150 deductible for family coverage.  A $1,000 benefit maximum per covered member will be applied to your dental services this coming plan year.</a:t>
            </a:r>
          </a:p>
          <a:p>
            <a:endParaRPr lang="en-US" dirty="0"/>
          </a:p>
          <a:p>
            <a:r>
              <a:rPr lang="en-US" dirty="0"/>
              <a:t>Remember, all preventive services, including your annual exam and cleanings will be covered at 100% and are not subject to the plan deductible. You can receive these services up to [2] times per year. </a:t>
            </a:r>
          </a:p>
          <a:p>
            <a:endParaRPr lang="en-US" dirty="0"/>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20</a:t>
            </a:fld>
            <a:endParaRPr lang="en-US"/>
          </a:p>
        </p:txBody>
      </p:sp>
    </p:spTree>
    <p:extLst>
      <p:ext uri="{BB962C8B-B14F-4D97-AF65-F5344CB8AC3E}">
        <p14:creationId xmlns:p14="http://schemas.microsoft.com/office/powerpoint/2010/main" val="2279725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Now we move on to different types of accounts that can be paired with the Medical plans to help you take advantage of tax breaks. </a:t>
            </a:r>
          </a:p>
          <a:p>
            <a:endParaRPr lang="en-US"/>
          </a:p>
        </p:txBody>
      </p:sp>
      <p:sp>
        <p:nvSpPr>
          <p:cNvPr id="4" name="Slide Number Placeholder 3"/>
          <p:cNvSpPr>
            <a:spLocks noGrp="1"/>
          </p:cNvSpPr>
          <p:nvPr>
            <p:ph type="sldNum" sz="quarter" idx="10"/>
          </p:nvPr>
        </p:nvSpPr>
        <p:spPr/>
        <p:txBody>
          <a:bodyPr/>
          <a:lstStyle/>
          <a:p>
            <a:fld id="{ABCB7D7F-4532-4F42-B9A9-7E16BF0C486C}" type="slidenum">
              <a:rPr lang="en-US" smtClean="0"/>
              <a:t>21</a:t>
            </a:fld>
            <a:endParaRPr lang="en-US"/>
          </a:p>
        </p:txBody>
      </p:sp>
    </p:spTree>
    <p:extLst>
      <p:ext uri="{BB962C8B-B14F-4D97-AF65-F5344CB8AC3E}">
        <p14:creationId xmlns:p14="http://schemas.microsoft.com/office/powerpoint/2010/main" val="502937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Village of Germantown will begin using PNC Bank for Health Savings Accounts.  For members who currently have HSA accounts you have the option of maintaining your existing health savings account or moving funds to PNC Bank.  New accounts opened on January 1</a:t>
            </a:r>
            <a:r>
              <a:rPr lang="en-US" baseline="30000" dirty="0"/>
              <a:t>st</a:t>
            </a:r>
            <a:r>
              <a:rPr lang="en-US" dirty="0"/>
              <a:t> or later will be placed with PNC Bank. </a:t>
            </a:r>
          </a:p>
          <a:p>
            <a:endParaRPr lang="en-US" dirty="0"/>
          </a:p>
          <a:p>
            <a:r>
              <a:rPr lang="en-US" dirty="0"/>
              <a:t>What is a Health Savings Account or HSA? An HSA is a personally owned account which is designed to help account holders save money and pay for qualified medical expenses. </a:t>
            </a:r>
          </a:p>
          <a:p>
            <a:endParaRPr lang="en-US" dirty="0"/>
          </a:p>
          <a:p>
            <a:pPr marL="171450" indent="-171450">
              <a:buFont typeface="Arial" panose="020B0604020202020204" pitchFamily="34" charset="0"/>
              <a:buChar char="•"/>
            </a:pPr>
            <a:r>
              <a:rPr lang="en-US" dirty="0"/>
              <a:t>HSA’s are paired with a qualified high deductible health plan</a:t>
            </a:r>
          </a:p>
          <a:p>
            <a:pPr marL="171450" indent="-171450">
              <a:buFont typeface="Arial" panose="020B0604020202020204" pitchFamily="34" charset="0"/>
              <a:buChar char="•"/>
            </a:pPr>
            <a:r>
              <a:rPr lang="en-US" dirty="0"/>
              <a:t>You own the account</a:t>
            </a:r>
          </a:p>
          <a:p>
            <a:pPr marL="171450" indent="-171450">
              <a:buFont typeface="Arial" panose="020B0604020202020204" pitchFamily="34" charset="0"/>
              <a:buChar char="•"/>
            </a:pPr>
            <a:r>
              <a:rPr lang="en-US" dirty="0"/>
              <a:t>Funds in the account are used to pay for current and future medical expenses</a:t>
            </a:r>
          </a:p>
          <a:p>
            <a:pPr marL="171450" indent="-171450">
              <a:buFont typeface="Arial" panose="020B0604020202020204" pitchFamily="34" charset="0"/>
              <a:buChar char="•"/>
            </a:pPr>
            <a:r>
              <a:rPr lang="en-US" dirty="0"/>
              <a:t>Contributions are tax deductible</a:t>
            </a:r>
          </a:p>
          <a:p>
            <a:pPr marL="171450" indent="-171450">
              <a:buFont typeface="Arial" panose="020B0604020202020204" pitchFamily="34" charset="0"/>
              <a:buChar char="•"/>
            </a:pPr>
            <a:r>
              <a:rPr lang="en-US" dirty="0"/>
              <a:t>Distributions are tax free when used to pay for qualified medical expenses</a:t>
            </a:r>
          </a:p>
          <a:p>
            <a:pPr marL="171450" indent="-171450">
              <a:buFont typeface="Arial" panose="020B0604020202020204" pitchFamily="34" charset="0"/>
              <a:buChar char="•"/>
            </a:pPr>
            <a:r>
              <a:rPr lang="en-US" dirty="0"/>
              <a:t>Funds roll over year over year</a:t>
            </a:r>
          </a:p>
          <a:p>
            <a:endParaRPr lang="en-US" dirty="0"/>
          </a:p>
        </p:txBody>
      </p:sp>
      <p:sp>
        <p:nvSpPr>
          <p:cNvPr id="4" name="Slide Number Placeholder 3"/>
          <p:cNvSpPr>
            <a:spLocks noGrp="1"/>
          </p:cNvSpPr>
          <p:nvPr>
            <p:ph type="sldNum" sz="quarter" idx="5"/>
          </p:nvPr>
        </p:nvSpPr>
        <p:spPr/>
        <p:txBody>
          <a:bodyPr/>
          <a:lstStyle/>
          <a:p>
            <a:fld id="{24C7E75C-1EE9-47DF-8200-B87586D4E6C1}" type="slidenum">
              <a:rPr lang="en-US" smtClean="0"/>
              <a:t>22</a:t>
            </a:fld>
            <a:endParaRPr lang="en-US"/>
          </a:p>
        </p:txBody>
      </p:sp>
    </p:spTree>
    <p:extLst>
      <p:ext uri="{BB962C8B-B14F-4D97-AF65-F5344CB8AC3E}">
        <p14:creationId xmlns:p14="http://schemas.microsoft.com/office/powerpoint/2010/main" val="231950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have a health savings account there are certain requirements. </a:t>
            </a:r>
          </a:p>
          <a:p>
            <a:endParaRPr lang="en-US" dirty="0"/>
          </a:p>
          <a:p>
            <a:pPr marL="171450" indent="-171450">
              <a:buFont typeface="Arial" panose="020B0604020202020204" pitchFamily="34" charset="0"/>
              <a:buChar char="•"/>
            </a:pPr>
            <a:r>
              <a:rPr lang="en-US" dirty="0"/>
              <a:t>You are covered by a high deductible health plan</a:t>
            </a:r>
          </a:p>
          <a:p>
            <a:pPr marL="171450" indent="-171450">
              <a:buFont typeface="Arial" panose="020B0604020202020204" pitchFamily="34" charset="0"/>
              <a:buChar char="•"/>
            </a:pPr>
            <a:r>
              <a:rPr lang="en-US" dirty="0"/>
              <a:t>Not covered by other health insurance</a:t>
            </a:r>
          </a:p>
          <a:p>
            <a:pPr marL="171450" indent="-171450">
              <a:buFont typeface="Arial" panose="020B0604020202020204" pitchFamily="34" charset="0"/>
              <a:buChar char="•"/>
            </a:pPr>
            <a:r>
              <a:rPr lang="en-US" dirty="0"/>
              <a:t>Not enrolled in </a:t>
            </a:r>
            <a:r>
              <a:rPr lang="en-US" dirty="0" err="1"/>
              <a:t>medicare</a:t>
            </a:r>
            <a:endParaRPr lang="en-US" dirty="0"/>
          </a:p>
          <a:p>
            <a:pPr marL="171450" indent="-171450">
              <a:buFont typeface="Arial" panose="020B0604020202020204" pitchFamily="34" charset="0"/>
              <a:buChar char="•"/>
            </a:pPr>
            <a:r>
              <a:rPr lang="en-US" dirty="0"/>
              <a:t>Not claimed as a dependent on someone else’s tax return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maximum contribution amount for 2025 is $4,300 for individuals and $8,550 for families. </a:t>
            </a:r>
          </a:p>
          <a:p>
            <a:pPr marL="171450" indent="-171450">
              <a:buFont typeface="Arial" panose="020B0604020202020204" pitchFamily="34" charset="0"/>
              <a:buChar char="•"/>
            </a:pPr>
            <a:r>
              <a:rPr lang="en-US" dirty="0"/>
              <a:t>These limits include contributions made by the Village of Germantown</a:t>
            </a:r>
          </a:p>
          <a:p>
            <a:pPr marL="628650" lvl="1" indent="-171450">
              <a:buFont typeface="Arial" panose="020B0604020202020204" pitchFamily="34" charset="0"/>
              <a:buChar char="•"/>
            </a:pPr>
            <a:r>
              <a:rPr lang="en-US" dirty="0"/>
              <a:t>$1,250 for individuals</a:t>
            </a:r>
          </a:p>
          <a:p>
            <a:pPr marL="628650" lvl="1" indent="-171450">
              <a:buFont typeface="Arial" panose="020B0604020202020204" pitchFamily="34" charset="0"/>
              <a:buChar char="•"/>
            </a:pPr>
            <a:r>
              <a:rPr lang="en-US" dirty="0"/>
              <a:t>$2,250 for families</a:t>
            </a:r>
          </a:p>
          <a:p>
            <a:pPr marL="171450" lvl="0" indent="-171450">
              <a:buFont typeface="Arial" panose="020B0604020202020204" pitchFamily="34" charset="0"/>
              <a:buChar char="•"/>
            </a:pPr>
            <a:r>
              <a:rPr lang="en-US" dirty="0"/>
              <a:t>The most you can contribute to the HSA personally is </a:t>
            </a:r>
          </a:p>
          <a:p>
            <a:pPr marL="628650" lvl="1" indent="-171450">
              <a:buFont typeface="Arial" panose="020B0604020202020204" pitchFamily="34" charset="0"/>
              <a:buChar char="•"/>
            </a:pPr>
            <a:r>
              <a:rPr lang="en-US" dirty="0"/>
              <a:t>$3,050 for individuals</a:t>
            </a:r>
          </a:p>
          <a:p>
            <a:pPr marL="628650" lvl="1" indent="-171450">
              <a:buFont typeface="Arial" panose="020B0604020202020204" pitchFamily="34" charset="0"/>
              <a:buChar char="•"/>
            </a:pPr>
            <a:r>
              <a:rPr lang="en-US" dirty="0"/>
              <a:t>$6,050 for families</a:t>
            </a:r>
          </a:p>
          <a:p>
            <a:pPr marL="171450" lvl="0" indent="-171450">
              <a:buFont typeface="Arial" panose="020B0604020202020204" pitchFamily="34" charset="0"/>
              <a:buChar char="•"/>
            </a:pPr>
            <a:r>
              <a:rPr lang="en-US" dirty="0"/>
              <a:t>Individuals age 55 or older by the end of 2025 may make a catch up contribution of $1,000, this amount does not get included in the maximum contribution amount, it’s in addition to. </a:t>
            </a:r>
          </a:p>
        </p:txBody>
      </p:sp>
      <p:sp>
        <p:nvSpPr>
          <p:cNvPr id="4" name="Slide Number Placeholder 3"/>
          <p:cNvSpPr>
            <a:spLocks noGrp="1"/>
          </p:cNvSpPr>
          <p:nvPr>
            <p:ph type="sldNum" sz="quarter" idx="5"/>
          </p:nvPr>
        </p:nvSpPr>
        <p:spPr/>
        <p:txBody>
          <a:bodyPr/>
          <a:lstStyle/>
          <a:p>
            <a:fld id="{24C7E75C-1EE9-47DF-8200-B87586D4E6C1}" type="slidenum">
              <a:rPr lang="en-US" smtClean="0"/>
              <a:t>23</a:t>
            </a:fld>
            <a:endParaRPr lang="en-US"/>
          </a:p>
        </p:txBody>
      </p:sp>
    </p:spTree>
    <p:extLst>
      <p:ext uri="{BB962C8B-B14F-4D97-AF65-F5344CB8AC3E}">
        <p14:creationId xmlns:p14="http://schemas.microsoft.com/office/powerpoint/2010/main" val="2966024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HSA is more than a spending account. </a:t>
            </a:r>
          </a:p>
          <a:p>
            <a:endParaRPr lang="en-US" dirty="0"/>
          </a:p>
          <a:p>
            <a:pPr marL="171450" indent="-171450">
              <a:buFont typeface="Arial" panose="020B0604020202020204" pitchFamily="34" charset="0"/>
              <a:buChar char="•"/>
            </a:pPr>
            <a:r>
              <a:rPr lang="en-US" dirty="0"/>
              <a:t>You can save for tomorrow by building a health care safety net with tax free money</a:t>
            </a:r>
          </a:p>
          <a:p>
            <a:pPr marL="171450" indent="-171450">
              <a:buFont typeface="Arial" panose="020B0604020202020204" pitchFamily="34" charset="0"/>
              <a:buChar char="•"/>
            </a:pPr>
            <a:r>
              <a:rPr lang="en-US" dirty="0"/>
              <a:t>Pay for qualified medical expenses</a:t>
            </a:r>
          </a:p>
          <a:p>
            <a:pPr marL="171450" indent="-171450">
              <a:buFont typeface="Arial" panose="020B0604020202020204" pitchFamily="34" charset="0"/>
              <a:buChar char="•"/>
            </a:pPr>
            <a:r>
              <a:rPr lang="en-US" dirty="0"/>
              <a:t>You also have the ability to use the HSA as an investment for your future</a:t>
            </a:r>
          </a:p>
        </p:txBody>
      </p:sp>
      <p:sp>
        <p:nvSpPr>
          <p:cNvPr id="4" name="Slide Number Placeholder 3"/>
          <p:cNvSpPr>
            <a:spLocks noGrp="1"/>
          </p:cNvSpPr>
          <p:nvPr>
            <p:ph type="sldNum" sz="quarter" idx="5"/>
          </p:nvPr>
        </p:nvSpPr>
        <p:spPr/>
        <p:txBody>
          <a:bodyPr/>
          <a:lstStyle/>
          <a:p>
            <a:fld id="{24C7E75C-1EE9-47DF-8200-B87586D4E6C1}" type="slidenum">
              <a:rPr lang="en-US" smtClean="0"/>
              <a:t>24</a:t>
            </a:fld>
            <a:endParaRPr lang="en-US"/>
          </a:p>
        </p:txBody>
      </p:sp>
    </p:spTree>
    <p:extLst>
      <p:ext uri="{BB962C8B-B14F-4D97-AF65-F5344CB8AC3E}">
        <p14:creationId xmlns:p14="http://schemas.microsoft.com/office/powerpoint/2010/main" val="3806649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take a look at the three types of flexible spending accounts you have access to. </a:t>
            </a:r>
          </a:p>
          <a:p>
            <a:endParaRPr lang="en-US" dirty="0"/>
          </a:p>
          <a:p>
            <a:r>
              <a:rPr lang="en-US" dirty="0"/>
              <a:t>For members who are not covered by the silver plan you have the option to make an annual election for 2025 of $3,300.  You may use these funds for medical, dental, and vision expenses. </a:t>
            </a:r>
          </a:p>
          <a:p>
            <a:endParaRPr lang="en-US" dirty="0"/>
          </a:p>
          <a:p>
            <a:r>
              <a:rPr lang="en-US" dirty="0"/>
              <a:t>For members who do enroll in the silver plan you have access to a limited purpose FSA.  You may use these funds only for dental and vision expenses</a:t>
            </a:r>
          </a:p>
          <a:p>
            <a:endParaRPr lang="en-US" dirty="0"/>
          </a:p>
          <a:p>
            <a:r>
              <a:rPr lang="en-US" dirty="0"/>
              <a:t>All members also have access to the Dependent Care FSA.  This allows you to elect up to $5,000 to help offset the cost of dependent care with pre-tax dollars. </a:t>
            </a:r>
          </a:p>
        </p:txBody>
      </p:sp>
      <p:sp>
        <p:nvSpPr>
          <p:cNvPr id="4" name="Slide Number Placeholder 3"/>
          <p:cNvSpPr>
            <a:spLocks noGrp="1"/>
          </p:cNvSpPr>
          <p:nvPr>
            <p:ph type="sldNum" sz="quarter" idx="5"/>
          </p:nvPr>
        </p:nvSpPr>
        <p:spPr/>
        <p:txBody>
          <a:bodyPr/>
          <a:lstStyle/>
          <a:p>
            <a:fld id="{24C7E75C-1EE9-47DF-8200-B87586D4E6C1}" type="slidenum">
              <a:rPr lang="en-US" smtClean="0"/>
              <a:t>25</a:t>
            </a:fld>
            <a:endParaRPr lang="en-US"/>
          </a:p>
        </p:txBody>
      </p:sp>
    </p:spTree>
    <p:extLst>
      <p:ext uri="{BB962C8B-B14F-4D97-AF65-F5344CB8AC3E}">
        <p14:creationId xmlns:p14="http://schemas.microsoft.com/office/powerpoint/2010/main" val="1947245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few enrollment reminders – </a:t>
            </a:r>
          </a:p>
          <a:p>
            <a:endParaRPr lang="en-US" dirty="0"/>
          </a:p>
          <a:p>
            <a:r>
              <a:rPr lang="en-US" dirty="0"/>
              <a:t>After your initial enrollment period as a new hire, Open Enrollment is the one time of year for you to change plans, elect new benefits or terminate a benefit altogether. It’s also the time that you can add or remove dependents. </a:t>
            </a:r>
          </a:p>
          <a:p>
            <a:endParaRPr lang="en-US" dirty="0"/>
          </a:p>
          <a:p>
            <a:r>
              <a:rPr lang="en-US" dirty="0"/>
              <a:t>Any changes you make will be effective January 1, 2025 (or after initial eligibility) and remain in effect through the plan year unless you have what’s called a “qualifying event” like the ones shown here. If you have a qualifying event, you have 30 days from the date of the event to notify Human Resources and process the change in the Tyler Munis System. </a:t>
            </a:r>
          </a:p>
          <a:p>
            <a:endParaRPr lang="en-US" dirty="0"/>
          </a:p>
        </p:txBody>
      </p:sp>
      <p:sp>
        <p:nvSpPr>
          <p:cNvPr id="4" name="Slide Number Placeholder 3"/>
          <p:cNvSpPr>
            <a:spLocks noGrp="1"/>
          </p:cNvSpPr>
          <p:nvPr>
            <p:ph type="sldNum" sz="quarter" idx="5"/>
          </p:nvPr>
        </p:nvSpPr>
        <p:spPr/>
        <p:txBody>
          <a:bodyPr/>
          <a:lstStyle/>
          <a:p>
            <a:fld id="{24C7E75C-1EE9-47DF-8200-B87586D4E6C1}" type="slidenum">
              <a:rPr lang="en-US" smtClean="0"/>
              <a:t>26</a:t>
            </a:fld>
            <a:endParaRPr lang="en-US"/>
          </a:p>
        </p:txBody>
      </p:sp>
    </p:spTree>
    <p:extLst>
      <p:ext uri="{BB962C8B-B14F-4D97-AF65-F5344CB8AC3E}">
        <p14:creationId xmlns:p14="http://schemas.microsoft.com/office/powerpoint/2010/main" val="369560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Open enrollment is </a:t>
            </a:r>
            <a:r>
              <a:rPr lang="en-US" b="1" i="1" baseline="0" dirty="0"/>
              <a:t>October 28</a:t>
            </a:r>
            <a:r>
              <a:rPr lang="en-US" b="1" i="1" baseline="30000" dirty="0"/>
              <a:t>th</a:t>
            </a:r>
            <a:r>
              <a:rPr lang="en-US" b="1" i="1" baseline="0" dirty="0"/>
              <a:t> – 11/17th</a:t>
            </a:r>
            <a:r>
              <a:rPr lang="en-US" baseline="0" dirty="0"/>
              <a:t>, with benefit elections and changes taking effect January 1, 2025</a:t>
            </a:r>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n-US" baseline="0" dirty="0"/>
              <a:t>This year’s open enrollment is ACTIVE and requires ACTION. </a:t>
            </a:r>
            <a:r>
              <a:rPr lang="en-US" sz="1200" dirty="0"/>
              <a:t>You must </a:t>
            </a:r>
            <a:r>
              <a:rPr lang="en-US" baseline="0" dirty="0"/>
              <a:t>confirm benefit elections and dependent information prior to the deadline. </a:t>
            </a:r>
            <a:r>
              <a:rPr lang="en-US" sz="1200" baseline="0" dirty="0"/>
              <a:t>If</a:t>
            </a:r>
            <a:r>
              <a:rPr lang="en-US" b="0" i="0" baseline="0" dirty="0"/>
              <a:t> you do not take action, your current benefits will expire on </a:t>
            </a:r>
            <a:r>
              <a:rPr lang="en-US" b="1" i="1" baseline="0" dirty="0"/>
              <a:t>December 31, 2024</a:t>
            </a:r>
            <a:r>
              <a:rPr lang="en-US" b="0" i="0" baseline="0" dirty="0"/>
              <a:t>, and you will ONLY have company-paid life and disability insurance on January 1, 2025</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n-US" sz="1200" b="0" i="0" baseline="0" dirty="0"/>
              <a:t>You 2025 elections and changes will take effect on January 1, 2025 and will remain in place for the full plan year, unless you experience a life qualifying event, such as marriage, birth or adoption of a child, or divorce. </a:t>
            </a:r>
            <a:endParaRPr lang="en-US" sz="1200" dirty="0"/>
          </a:p>
          <a:p>
            <a:endParaRPr lang="en-US" baseline="0" dirty="0"/>
          </a:p>
          <a:p>
            <a:r>
              <a:rPr lang="en-US" b="0" i="0" baseline="0" dirty="0"/>
              <a:t>The deadline to enroll is November 17</a:t>
            </a:r>
            <a:r>
              <a:rPr lang="en-US" b="0" i="0" baseline="30000" dirty="0"/>
              <a:t>th</a:t>
            </a:r>
            <a:r>
              <a:rPr lang="en-US" b="0" i="0" baseline="0" dirty="0"/>
              <a:t>. </a:t>
            </a:r>
          </a:p>
          <a:p>
            <a:endParaRPr lang="en-US" b="0" i="0" baseline="0" dirty="0"/>
          </a:p>
          <a:p>
            <a:r>
              <a:rPr lang="en-US" b="0" i="0" baseline="0" dirty="0"/>
              <a:t>Keep in mind that if you are waiving benefits, some states, including California, Massachusetts, New Jersey, Rhode Island, Vermont, and the District of Columbia require health insurance and may impose a tax on residents who do not have health insurance coverage.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BCB7D7F-4532-4F42-B9A9-7E16BF0C486C}" type="slidenum">
              <a:rPr lang="en-US" smtClean="0"/>
              <a:t>3</a:t>
            </a:fld>
            <a:endParaRPr lang="en-US"/>
          </a:p>
        </p:txBody>
      </p:sp>
    </p:spTree>
    <p:extLst>
      <p:ext uri="{BB962C8B-B14F-4D97-AF65-F5344CB8AC3E}">
        <p14:creationId xmlns:p14="http://schemas.microsoft.com/office/powerpoint/2010/main" val="408236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C7E75C-1EE9-47DF-8200-B87586D4E6C1}" type="slidenum">
              <a:rPr lang="en-US" smtClean="0"/>
              <a:t>4</a:t>
            </a:fld>
            <a:endParaRPr lang="en-US"/>
          </a:p>
        </p:txBody>
      </p:sp>
    </p:spTree>
    <p:extLst>
      <p:ext uri="{BB962C8B-B14F-4D97-AF65-F5344CB8AC3E}">
        <p14:creationId xmlns:p14="http://schemas.microsoft.com/office/powerpoint/2010/main" val="357961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Segoe UI" panose="020B0502040204020203" pitchFamily="34" charset="0"/>
              </a:rPr>
              <a:t>MyBenefits2GO is a quick and simple way for you and your enrolled dependents to access benefit summaries and other important information about your group plans. Store photos of ID cards and easily locate carrier and HR contact information—all in one place. The app is free and available for iPhone and Android. </a:t>
            </a:r>
          </a:p>
          <a:p>
            <a:endParaRPr lang="en-US" dirty="0"/>
          </a:p>
        </p:txBody>
      </p:sp>
      <p:sp>
        <p:nvSpPr>
          <p:cNvPr id="4" name="Slide Number Placeholder 3"/>
          <p:cNvSpPr>
            <a:spLocks noGrp="1"/>
          </p:cNvSpPr>
          <p:nvPr>
            <p:ph type="sldNum" sz="quarter" idx="5"/>
          </p:nvPr>
        </p:nvSpPr>
        <p:spPr/>
        <p:txBody>
          <a:bodyPr/>
          <a:lstStyle/>
          <a:p>
            <a:fld id="{24C7E75C-1EE9-47DF-8200-B87586D4E6C1}" type="slidenum">
              <a:rPr lang="en-US" smtClean="0"/>
              <a:t>5</a:t>
            </a:fld>
            <a:endParaRPr lang="en-US"/>
          </a:p>
        </p:txBody>
      </p:sp>
    </p:spTree>
    <p:extLst>
      <p:ext uri="{BB962C8B-B14F-4D97-AF65-F5344CB8AC3E}">
        <p14:creationId xmlns:p14="http://schemas.microsoft.com/office/powerpoint/2010/main" val="242183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the 2025 open enrollment will be conducted utilizing a paperless process through the Tyler Munis Self Service Portal.  Between October 28</a:t>
            </a:r>
            <a:r>
              <a:rPr lang="en-US" baseline="30000" dirty="0"/>
              <a:t>th</a:t>
            </a:r>
            <a:r>
              <a:rPr lang="en-US" dirty="0"/>
              <a:t> and November 17</a:t>
            </a:r>
            <a:r>
              <a:rPr lang="en-US" baseline="30000" dirty="0"/>
              <a:t>th</a:t>
            </a:r>
            <a:r>
              <a:rPr lang="en-US" dirty="0"/>
              <a:t> you will need to log into the link listed, enter your user name and ID, once you have initially logged in, you will be instructed to change your password.  From there you will select your benefits and update any personal information.   This information can also be located in the October newsletter.  </a:t>
            </a:r>
          </a:p>
        </p:txBody>
      </p:sp>
      <p:sp>
        <p:nvSpPr>
          <p:cNvPr id="4" name="Slide Number Placeholder 3"/>
          <p:cNvSpPr>
            <a:spLocks noGrp="1"/>
          </p:cNvSpPr>
          <p:nvPr>
            <p:ph type="sldNum" sz="quarter" idx="5"/>
          </p:nvPr>
        </p:nvSpPr>
        <p:spPr/>
        <p:txBody>
          <a:bodyPr/>
          <a:lstStyle/>
          <a:p>
            <a:fld id="{24C7E75C-1EE9-47DF-8200-B87586D4E6C1}" type="slidenum">
              <a:rPr lang="en-US" smtClean="0"/>
              <a:t>6</a:t>
            </a:fld>
            <a:endParaRPr lang="en-US"/>
          </a:p>
        </p:txBody>
      </p:sp>
    </p:spTree>
    <p:extLst>
      <p:ext uri="{BB962C8B-B14F-4D97-AF65-F5344CB8AC3E}">
        <p14:creationId xmlns:p14="http://schemas.microsoft.com/office/powerpoint/2010/main" val="371036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completed the log in process you will be brought to this landing page.  Please make sure to verify all information for accuracy.  When you are done, please select benefit from the menu bar on the right.  </a:t>
            </a:r>
          </a:p>
        </p:txBody>
      </p:sp>
      <p:sp>
        <p:nvSpPr>
          <p:cNvPr id="4" name="Slide Number Placeholder 3"/>
          <p:cNvSpPr>
            <a:spLocks noGrp="1"/>
          </p:cNvSpPr>
          <p:nvPr>
            <p:ph type="sldNum" sz="quarter" idx="5"/>
          </p:nvPr>
        </p:nvSpPr>
        <p:spPr/>
        <p:txBody>
          <a:bodyPr/>
          <a:lstStyle/>
          <a:p>
            <a:fld id="{24C7E75C-1EE9-47DF-8200-B87586D4E6C1}" type="slidenum">
              <a:rPr lang="en-US" smtClean="0"/>
              <a:t>7</a:t>
            </a:fld>
            <a:endParaRPr lang="en-US"/>
          </a:p>
        </p:txBody>
      </p:sp>
    </p:spTree>
    <p:extLst>
      <p:ext uri="{BB962C8B-B14F-4D97-AF65-F5344CB8AC3E}">
        <p14:creationId xmlns:p14="http://schemas.microsoft.com/office/powerpoint/2010/main" val="37655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select Benefits from the menu on the right it will bring you to the open enrollment landing page where you will begin to make elections.  From this point you will have the ability to enroll in the 2025 insurance for health, dental, ETF Supplemental Vision, Accident, make contribution elections for your HSA as well as your FSA.  All employees that are benefit eligible must either elect or decline coverage for each line of coverage.  To make elections you will use the Select drop down.  Please note for the medical plans, if you make an election for one plan you must decline the other plan.  </a:t>
            </a:r>
          </a:p>
          <a:p>
            <a:endParaRPr lang="en-US" dirty="0"/>
          </a:p>
        </p:txBody>
      </p:sp>
      <p:sp>
        <p:nvSpPr>
          <p:cNvPr id="4" name="Slide Number Placeholder 3"/>
          <p:cNvSpPr>
            <a:spLocks noGrp="1"/>
          </p:cNvSpPr>
          <p:nvPr>
            <p:ph type="sldNum" sz="quarter" idx="5"/>
          </p:nvPr>
        </p:nvSpPr>
        <p:spPr/>
        <p:txBody>
          <a:bodyPr/>
          <a:lstStyle/>
          <a:p>
            <a:fld id="{24C7E75C-1EE9-47DF-8200-B87586D4E6C1}" type="slidenum">
              <a:rPr lang="en-US" smtClean="0"/>
              <a:t>8</a:t>
            </a:fld>
            <a:endParaRPr lang="en-US"/>
          </a:p>
        </p:txBody>
      </p:sp>
    </p:spTree>
    <p:extLst>
      <p:ext uri="{BB962C8B-B14F-4D97-AF65-F5344CB8AC3E}">
        <p14:creationId xmlns:p14="http://schemas.microsoft.com/office/powerpoint/2010/main" val="416098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made your selection from the select drop down you will be brought to this page.  From here you will either make the benefit election accepting the premium cost or decline coverage.  Once you have made your selection you will select continue. </a:t>
            </a:r>
          </a:p>
        </p:txBody>
      </p:sp>
      <p:sp>
        <p:nvSpPr>
          <p:cNvPr id="4" name="Slide Number Placeholder 3"/>
          <p:cNvSpPr>
            <a:spLocks noGrp="1"/>
          </p:cNvSpPr>
          <p:nvPr>
            <p:ph type="sldNum" sz="quarter" idx="5"/>
          </p:nvPr>
        </p:nvSpPr>
        <p:spPr/>
        <p:txBody>
          <a:bodyPr/>
          <a:lstStyle/>
          <a:p>
            <a:fld id="{24C7E75C-1EE9-47DF-8200-B87586D4E6C1}" type="slidenum">
              <a:rPr lang="en-US" smtClean="0"/>
              <a:t>9</a:t>
            </a:fld>
            <a:endParaRPr lang="en-US"/>
          </a:p>
        </p:txBody>
      </p:sp>
    </p:spTree>
    <p:extLst>
      <p:ext uri="{BB962C8B-B14F-4D97-AF65-F5344CB8AC3E}">
        <p14:creationId xmlns:p14="http://schemas.microsoft.com/office/powerpoint/2010/main" val="575288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B9577-8F25-2046-2CB9-CF1E198EA3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29266" y="0"/>
            <a:ext cx="10363200" cy="6871051"/>
          </a:xfrm>
          <a:prstGeom prst="rect">
            <a:avLst/>
          </a:prstGeom>
          <a:noFill/>
        </p:spPr>
      </p:pic>
      <p:sp>
        <p:nvSpPr>
          <p:cNvPr id="4" name="Rectangle 3">
            <a:extLst>
              <a:ext uri="{FF2B5EF4-FFF2-40B4-BE49-F238E27FC236}">
                <a16:creationId xmlns:a16="http://schemas.microsoft.com/office/drawing/2014/main" id="{36859D7A-117C-4995-8AC0-19EC85EB4E28}"/>
              </a:ext>
            </a:extLst>
          </p:cNvPr>
          <p:cNvSpPr/>
          <p:nvPr userDrawn="1"/>
        </p:nvSpPr>
        <p:spPr>
          <a:xfrm>
            <a:off x="10066" y="5173156"/>
            <a:ext cx="9144000" cy="134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EF4759DD-31ED-4D3E-8600-E835448AEE2B}"/>
              </a:ext>
            </a:extLst>
          </p:cNvPr>
          <p:cNvSpPr/>
          <p:nvPr userDrawn="1"/>
        </p:nvSpPr>
        <p:spPr>
          <a:xfrm flipV="1">
            <a:off x="0" y="-7189"/>
            <a:ext cx="1842520" cy="4495800"/>
          </a:xfrm>
          <a:prstGeom prst="rtTriangl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C69219-033A-4746-BCFC-0627178EE445}"/>
              </a:ext>
            </a:extLst>
          </p:cNvPr>
          <p:cNvSpPr>
            <a:spLocks noGrp="1"/>
          </p:cNvSpPr>
          <p:nvPr>
            <p:ph type="ctrTitle"/>
          </p:nvPr>
        </p:nvSpPr>
        <p:spPr>
          <a:xfrm>
            <a:off x="384206" y="5173156"/>
            <a:ext cx="8395720" cy="1276021"/>
          </a:xfrm>
        </p:spPr>
        <p:txBody>
          <a:bodyPr anchor="b">
            <a:normAutofit/>
          </a:bodyPr>
          <a:lstStyle>
            <a:lvl1pPr algn="l">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5460117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Rt Callout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835C-DBEC-41A0-9FBB-21C1F6207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0166E-0E54-4734-9C3D-F804406AFE36}"/>
              </a:ext>
            </a:extLst>
          </p:cNvPr>
          <p:cNvSpPr>
            <a:spLocks noGrp="1"/>
          </p:cNvSpPr>
          <p:nvPr>
            <p:ph sz="half" idx="1"/>
          </p:nvPr>
        </p:nvSpPr>
        <p:spPr>
          <a:xfrm>
            <a:off x="228600" y="1066799"/>
            <a:ext cx="5641848" cy="5413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A27E8-7991-498D-97B2-705610708F36}"/>
              </a:ext>
            </a:extLst>
          </p:cNvPr>
          <p:cNvSpPr>
            <a:spLocks noGrp="1"/>
          </p:cNvSpPr>
          <p:nvPr>
            <p:ph sz="half" idx="2"/>
          </p:nvPr>
        </p:nvSpPr>
        <p:spPr>
          <a:xfrm>
            <a:off x="5989320" y="1066799"/>
            <a:ext cx="2926080" cy="5413248"/>
          </a:xfrm>
          <a:solidFill>
            <a:schemeClr val="accent2">
              <a:lumMod val="20000"/>
              <a:lumOff val="80000"/>
            </a:schemeClr>
          </a:solidFill>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8194C703-1A4C-8EFD-F678-4EB26B6CF3BE}"/>
              </a:ext>
            </a:extLst>
          </p:cNvPr>
          <p:cNvGrpSpPr/>
          <p:nvPr userDrawn="1"/>
        </p:nvGrpSpPr>
        <p:grpSpPr>
          <a:xfrm>
            <a:off x="-609719" y="-247650"/>
            <a:ext cx="10896838" cy="552450"/>
            <a:chOff x="-456108" y="-116051"/>
            <a:chExt cx="9185910" cy="552450"/>
          </a:xfrm>
        </p:grpSpPr>
        <p:grpSp>
          <p:nvGrpSpPr>
            <p:cNvPr id="6" name="Group 5">
              <a:extLst>
                <a:ext uri="{FF2B5EF4-FFF2-40B4-BE49-F238E27FC236}">
                  <a16:creationId xmlns:a16="http://schemas.microsoft.com/office/drawing/2014/main" id="{539DCD6F-62B1-8B0A-4182-AB0CFF9E22F0}"/>
                </a:ext>
              </a:extLst>
            </p:cNvPr>
            <p:cNvGrpSpPr/>
            <p:nvPr userDrawn="1"/>
          </p:nvGrpSpPr>
          <p:grpSpPr>
            <a:xfrm>
              <a:off x="-456108" y="-116051"/>
              <a:ext cx="9185910" cy="552450"/>
              <a:chOff x="-733" y="-390"/>
              <a:chExt cx="14466" cy="870"/>
            </a:xfrm>
          </p:grpSpPr>
          <p:sp>
            <p:nvSpPr>
              <p:cNvPr id="8" name="Freeform 10">
                <a:extLst>
                  <a:ext uri="{FF2B5EF4-FFF2-40B4-BE49-F238E27FC236}">
                    <a16:creationId xmlns:a16="http://schemas.microsoft.com/office/drawing/2014/main" id="{4C7C9F32-9085-81A5-89A3-3BE6823540F2}"/>
                  </a:ext>
                </a:extLst>
              </p:cNvPr>
              <p:cNvSpPr/>
              <p:nvPr userDrawn="1"/>
            </p:nvSpPr>
            <p:spPr bwMode="auto">
              <a:xfrm>
                <a:off x="-733" y="-390"/>
                <a:ext cx="2449" cy="870"/>
              </a:xfrm>
              <a:custGeom>
                <a:avLst/>
                <a:gdLst>
                  <a:gd name="T0" fmla="+- 0 1537 -834"/>
                  <a:gd name="T1" fmla="*/ T0 w 2550"/>
                  <a:gd name="T2" fmla="+- 0 0 -390"/>
                  <a:gd name="T3" fmla="*/ 0 h 870"/>
                  <a:gd name="T4" fmla="+- 0 0 -834"/>
                  <a:gd name="T5" fmla="*/ T4 w 2550"/>
                  <a:gd name="T6" fmla="+- 0 0 -390"/>
                  <a:gd name="T7" fmla="*/ 0 h 870"/>
                  <a:gd name="T8" fmla="+- 0 0 -834"/>
                  <a:gd name="T9" fmla="*/ T8 w 2550"/>
                  <a:gd name="T10" fmla="+- 0 480 -390"/>
                  <a:gd name="T11" fmla="*/ 480 h 870"/>
                  <a:gd name="T12" fmla="+- 0 1319 -834"/>
                  <a:gd name="T13" fmla="*/ T12 w 2550"/>
                  <a:gd name="T14" fmla="+- 0 480 -390"/>
                  <a:gd name="T15" fmla="*/ 480 h 870"/>
                  <a:gd name="T16" fmla="+- 0 1537 -834"/>
                  <a:gd name="T17" fmla="*/ T16 w 2550"/>
                  <a:gd name="T18" fmla="+- 0 0 -390"/>
                  <a:gd name="T19" fmla="*/ 0 h 870"/>
                </a:gdLst>
                <a:ahLst/>
                <a:cxnLst>
                  <a:cxn ang="0">
                    <a:pos x="T1" y="T3"/>
                  </a:cxn>
                  <a:cxn ang="0">
                    <a:pos x="T5" y="T7"/>
                  </a:cxn>
                  <a:cxn ang="0">
                    <a:pos x="T9" y="T11"/>
                  </a:cxn>
                  <a:cxn ang="0">
                    <a:pos x="T13" y="T15"/>
                  </a:cxn>
                  <a:cxn ang="0">
                    <a:pos x="T17" y="T19"/>
                  </a:cxn>
                </a:cxnLst>
                <a:rect l="0" t="0" r="r" b="b"/>
                <a:pathLst>
                  <a:path w="2550" h="870">
                    <a:moveTo>
                      <a:pt x="2371" y="390"/>
                    </a:moveTo>
                    <a:lnTo>
                      <a:pt x="834" y="390"/>
                    </a:lnTo>
                    <a:lnTo>
                      <a:pt x="834" y="870"/>
                    </a:lnTo>
                    <a:lnTo>
                      <a:pt x="2153" y="870"/>
                    </a:lnTo>
                    <a:lnTo>
                      <a:pt x="2371"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12">
                <a:extLst>
                  <a:ext uri="{FF2B5EF4-FFF2-40B4-BE49-F238E27FC236}">
                    <a16:creationId xmlns:a16="http://schemas.microsoft.com/office/drawing/2014/main" id="{370A34CA-6B81-98D4-D474-6706CCCA2F68}"/>
                  </a:ext>
                </a:extLst>
              </p:cNvPr>
              <p:cNvSpPr/>
              <p:nvPr userDrawn="1"/>
            </p:nvSpPr>
            <p:spPr bwMode="auto">
              <a:xfrm>
                <a:off x="11111" y="-390"/>
                <a:ext cx="2622" cy="870"/>
              </a:xfrm>
              <a:custGeom>
                <a:avLst/>
                <a:gdLst>
                  <a:gd name="T0" fmla="+- 0 12240 11111"/>
                  <a:gd name="T1" fmla="*/ T0 w 2723"/>
                  <a:gd name="T2" fmla="+- 0 0 -390"/>
                  <a:gd name="T3" fmla="*/ 0 h 870"/>
                  <a:gd name="T4" fmla="+- 0 11330 11111"/>
                  <a:gd name="T5" fmla="*/ T4 w 2723"/>
                  <a:gd name="T6" fmla="+- 0 0 -390"/>
                  <a:gd name="T7" fmla="*/ 0 h 870"/>
                  <a:gd name="T8" fmla="+- 0 11111 11111"/>
                  <a:gd name="T9" fmla="*/ T8 w 2723"/>
                  <a:gd name="T10" fmla="+- 0 480 -390"/>
                  <a:gd name="T11" fmla="*/ 480 h 870"/>
                  <a:gd name="T12" fmla="+- 0 12240 11111"/>
                  <a:gd name="T13" fmla="*/ T12 w 2723"/>
                  <a:gd name="T14" fmla="+- 0 480 -390"/>
                  <a:gd name="T15" fmla="*/ 480 h 870"/>
                  <a:gd name="T16" fmla="+- 0 12240 11111"/>
                  <a:gd name="T17" fmla="*/ T16 w 2723"/>
                  <a:gd name="T18" fmla="+- 0 0 -390"/>
                  <a:gd name="T19" fmla="*/ 0 h 870"/>
                </a:gdLst>
                <a:ahLst/>
                <a:cxnLst>
                  <a:cxn ang="0">
                    <a:pos x="T1" y="T3"/>
                  </a:cxn>
                  <a:cxn ang="0">
                    <a:pos x="T5" y="T7"/>
                  </a:cxn>
                  <a:cxn ang="0">
                    <a:pos x="T9" y="T11"/>
                  </a:cxn>
                  <a:cxn ang="0">
                    <a:pos x="T13" y="T15"/>
                  </a:cxn>
                  <a:cxn ang="0">
                    <a:pos x="T17" y="T19"/>
                  </a:cxn>
                </a:cxnLst>
                <a:rect l="0" t="0" r="r" b="b"/>
                <a:pathLst>
                  <a:path w="2723" h="870">
                    <a:moveTo>
                      <a:pt x="1129" y="390"/>
                    </a:moveTo>
                    <a:lnTo>
                      <a:pt x="219" y="390"/>
                    </a:lnTo>
                    <a:lnTo>
                      <a:pt x="0" y="870"/>
                    </a:lnTo>
                    <a:lnTo>
                      <a:pt x="1129" y="870"/>
                    </a:lnTo>
                    <a:lnTo>
                      <a:pt x="1129" y="39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7" name="Parallelogram 6">
              <a:extLst>
                <a:ext uri="{FF2B5EF4-FFF2-40B4-BE49-F238E27FC236}">
                  <a16:creationId xmlns:a16="http://schemas.microsoft.com/office/drawing/2014/main" id="{18CD3290-2CDE-56BF-38B3-E9E9F03606E0}"/>
                </a:ext>
              </a:extLst>
            </p:cNvPr>
            <p:cNvSpPr/>
            <p:nvPr userDrawn="1"/>
          </p:nvSpPr>
          <p:spPr>
            <a:xfrm>
              <a:off x="927882" y="131599"/>
              <a:ext cx="6199632" cy="304800"/>
            </a:xfrm>
            <a:prstGeom prst="parallelogram">
              <a:avLst>
                <a:gd name="adj" fmla="val 497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date">
            <a:extLst>
              <a:ext uri="{FF2B5EF4-FFF2-40B4-BE49-F238E27FC236}">
                <a16:creationId xmlns:a16="http://schemas.microsoft.com/office/drawing/2014/main" id="{AAD6D235-6AEC-BE17-0EA7-11D12544C1E7}"/>
              </a:ext>
            </a:extLst>
          </p:cNvPr>
          <p:cNvSpPr/>
          <p:nvPr userDrawn="1"/>
        </p:nvSpPr>
        <p:spPr>
          <a:xfrm>
            <a:off x="304800" y="6553200"/>
            <a:ext cx="8610600" cy="304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1000">
                <a:solidFill>
                  <a:schemeClr val="tx1">
                    <a:lumMod val="50000"/>
                    <a:lumOff val="50000"/>
                  </a:schemeClr>
                </a:solidFill>
                <a:latin typeface="+mn-lt"/>
              </a:rPr>
              <a:t>©</a:t>
            </a:r>
            <a:r>
              <a:rPr lang="en-US" sz="1000">
                <a:solidFill>
                  <a:srgbClr val="86388E"/>
                </a:solidFill>
                <a:latin typeface="+mn-lt"/>
              </a:rPr>
              <a:t> </a:t>
            </a:r>
            <a:r>
              <a:rPr lang="en-US" sz="1000">
                <a:solidFill>
                  <a:schemeClr val="tx1">
                    <a:lumMod val="50000"/>
                    <a:lumOff val="50000"/>
                  </a:schemeClr>
                </a:solidFill>
                <a:latin typeface="+mn-lt"/>
              </a:rPr>
              <a:t>2024 USI Insurance Services.  All rights reserved.</a:t>
            </a:r>
          </a:p>
        </p:txBody>
      </p:sp>
    </p:spTree>
    <p:extLst>
      <p:ext uri="{BB962C8B-B14F-4D97-AF65-F5344CB8AC3E}">
        <p14:creationId xmlns:p14="http://schemas.microsoft.com/office/powerpoint/2010/main" val="216317756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7E7A-3F12-4AD9-80D5-914B43D353A9}"/>
              </a:ext>
            </a:extLst>
          </p:cNvPr>
          <p:cNvSpPr>
            <a:spLocks noGrp="1"/>
          </p:cNvSpPr>
          <p:nvPr>
            <p:ph type="title"/>
          </p:nvPr>
        </p:nvSpPr>
        <p:spPr>
          <a:xfrm>
            <a:off x="228600" y="309087"/>
            <a:ext cx="8686800" cy="64008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EBEC50-B64B-4288-8165-C0DB548CF852}"/>
              </a:ext>
            </a:extLst>
          </p:cNvPr>
          <p:cNvSpPr>
            <a:spLocks noGrp="1"/>
          </p:cNvSpPr>
          <p:nvPr>
            <p:ph type="body" idx="1"/>
          </p:nvPr>
        </p:nvSpPr>
        <p:spPr>
          <a:xfrm>
            <a:off x="228599" y="1101477"/>
            <a:ext cx="4297680" cy="823912"/>
          </a:xfrm>
        </p:spPr>
        <p:txBody>
          <a:bodyPr anchor="b">
            <a:normAutofit/>
          </a:bodyPr>
          <a:lstStyle>
            <a:lvl1pPr marL="0" indent="0">
              <a:buNone/>
              <a:defRPr sz="24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9A9562-13A0-4D0F-AE1D-A644325F4B1C}"/>
              </a:ext>
            </a:extLst>
          </p:cNvPr>
          <p:cNvSpPr>
            <a:spLocks noGrp="1"/>
          </p:cNvSpPr>
          <p:nvPr>
            <p:ph sz="half" idx="2"/>
          </p:nvPr>
        </p:nvSpPr>
        <p:spPr>
          <a:xfrm>
            <a:off x="228599" y="1925389"/>
            <a:ext cx="4297680" cy="4535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D085FC-9BEF-4615-AC88-F8631B3D360D}"/>
              </a:ext>
            </a:extLst>
          </p:cNvPr>
          <p:cNvSpPr>
            <a:spLocks noGrp="1"/>
          </p:cNvSpPr>
          <p:nvPr>
            <p:ph type="body" sz="quarter" idx="3"/>
          </p:nvPr>
        </p:nvSpPr>
        <p:spPr>
          <a:xfrm>
            <a:off x="4617723" y="1101477"/>
            <a:ext cx="4297680" cy="823912"/>
          </a:xfrm>
        </p:spPr>
        <p:txBody>
          <a:bodyPr anchor="b">
            <a:normAutofit/>
          </a:bodyPr>
          <a:lstStyle>
            <a:lvl1pPr marL="0" indent="0">
              <a:buNone/>
              <a:defRPr sz="24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1C1A65-A350-41DE-A506-99E1B5496B09}"/>
              </a:ext>
            </a:extLst>
          </p:cNvPr>
          <p:cNvSpPr>
            <a:spLocks noGrp="1"/>
          </p:cNvSpPr>
          <p:nvPr>
            <p:ph sz="quarter" idx="4"/>
          </p:nvPr>
        </p:nvSpPr>
        <p:spPr>
          <a:xfrm>
            <a:off x="4617723" y="1925389"/>
            <a:ext cx="4297680" cy="4535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73F8E6D6-3DAB-7FFD-3F7B-FF79961FB994}"/>
              </a:ext>
            </a:extLst>
          </p:cNvPr>
          <p:cNvGrpSpPr/>
          <p:nvPr userDrawn="1"/>
        </p:nvGrpSpPr>
        <p:grpSpPr>
          <a:xfrm>
            <a:off x="-609719" y="-247650"/>
            <a:ext cx="10896838" cy="552450"/>
            <a:chOff x="-456108" y="-116051"/>
            <a:chExt cx="9185910" cy="552450"/>
          </a:xfrm>
        </p:grpSpPr>
        <p:grpSp>
          <p:nvGrpSpPr>
            <p:cNvPr id="8" name="Group 7">
              <a:extLst>
                <a:ext uri="{FF2B5EF4-FFF2-40B4-BE49-F238E27FC236}">
                  <a16:creationId xmlns:a16="http://schemas.microsoft.com/office/drawing/2014/main" id="{ECDE34A1-C901-2CE2-3A90-D58419556A5E}"/>
                </a:ext>
              </a:extLst>
            </p:cNvPr>
            <p:cNvGrpSpPr/>
            <p:nvPr userDrawn="1"/>
          </p:nvGrpSpPr>
          <p:grpSpPr>
            <a:xfrm>
              <a:off x="-456108" y="-116051"/>
              <a:ext cx="9185910" cy="552450"/>
              <a:chOff x="-733" y="-390"/>
              <a:chExt cx="14466" cy="870"/>
            </a:xfrm>
          </p:grpSpPr>
          <p:sp>
            <p:nvSpPr>
              <p:cNvPr id="10" name="Freeform 10">
                <a:extLst>
                  <a:ext uri="{FF2B5EF4-FFF2-40B4-BE49-F238E27FC236}">
                    <a16:creationId xmlns:a16="http://schemas.microsoft.com/office/drawing/2014/main" id="{6D360EF5-5AA5-5C62-E753-5181F4742348}"/>
                  </a:ext>
                </a:extLst>
              </p:cNvPr>
              <p:cNvSpPr/>
              <p:nvPr userDrawn="1"/>
            </p:nvSpPr>
            <p:spPr bwMode="auto">
              <a:xfrm>
                <a:off x="-733" y="-390"/>
                <a:ext cx="2449" cy="870"/>
              </a:xfrm>
              <a:custGeom>
                <a:avLst/>
                <a:gdLst>
                  <a:gd name="T0" fmla="+- 0 1537 -834"/>
                  <a:gd name="T1" fmla="*/ T0 w 2550"/>
                  <a:gd name="T2" fmla="+- 0 0 -390"/>
                  <a:gd name="T3" fmla="*/ 0 h 870"/>
                  <a:gd name="T4" fmla="+- 0 0 -834"/>
                  <a:gd name="T5" fmla="*/ T4 w 2550"/>
                  <a:gd name="T6" fmla="+- 0 0 -390"/>
                  <a:gd name="T7" fmla="*/ 0 h 870"/>
                  <a:gd name="T8" fmla="+- 0 0 -834"/>
                  <a:gd name="T9" fmla="*/ T8 w 2550"/>
                  <a:gd name="T10" fmla="+- 0 480 -390"/>
                  <a:gd name="T11" fmla="*/ 480 h 870"/>
                  <a:gd name="T12" fmla="+- 0 1319 -834"/>
                  <a:gd name="T13" fmla="*/ T12 w 2550"/>
                  <a:gd name="T14" fmla="+- 0 480 -390"/>
                  <a:gd name="T15" fmla="*/ 480 h 870"/>
                  <a:gd name="T16" fmla="+- 0 1537 -834"/>
                  <a:gd name="T17" fmla="*/ T16 w 2550"/>
                  <a:gd name="T18" fmla="+- 0 0 -390"/>
                  <a:gd name="T19" fmla="*/ 0 h 870"/>
                </a:gdLst>
                <a:ahLst/>
                <a:cxnLst>
                  <a:cxn ang="0">
                    <a:pos x="T1" y="T3"/>
                  </a:cxn>
                  <a:cxn ang="0">
                    <a:pos x="T5" y="T7"/>
                  </a:cxn>
                  <a:cxn ang="0">
                    <a:pos x="T9" y="T11"/>
                  </a:cxn>
                  <a:cxn ang="0">
                    <a:pos x="T13" y="T15"/>
                  </a:cxn>
                  <a:cxn ang="0">
                    <a:pos x="T17" y="T19"/>
                  </a:cxn>
                </a:cxnLst>
                <a:rect l="0" t="0" r="r" b="b"/>
                <a:pathLst>
                  <a:path w="2550" h="870">
                    <a:moveTo>
                      <a:pt x="2371" y="390"/>
                    </a:moveTo>
                    <a:lnTo>
                      <a:pt x="834" y="390"/>
                    </a:lnTo>
                    <a:lnTo>
                      <a:pt x="834" y="870"/>
                    </a:lnTo>
                    <a:lnTo>
                      <a:pt x="2153" y="870"/>
                    </a:lnTo>
                    <a:lnTo>
                      <a:pt x="2371"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2">
                <a:extLst>
                  <a:ext uri="{FF2B5EF4-FFF2-40B4-BE49-F238E27FC236}">
                    <a16:creationId xmlns:a16="http://schemas.microsoft.com/office/drawing/2014/main" id="{1A0284FD-9ACC-7892-C960-CECA050FA7C6}"/>
                  </a:ext>
                </a:extLst>
              </p:cNvPr>
              <p:cNvSpPr/>
              <p:nvPr userDrawn="1"/>
            </p:nvSpPr>
            <p:spPr bwMode="auto">
              <a:xfrm>
                <a:off x="11111" y="-390"/>
                <a:ext cx="2622" cy="870"/>
              </a:xfrm>
              <a:custGeom>
                <a:avLst/>
                <a:gdLst>
                  <a:gd name="T0" fmla="+- 0 12240 11111"/>
                  <a:gd name="T1" fmla="*/ T0 w 2723"/>
                  <a:gd name="T2" fmla="+- 0 0 -390"/>
                  <a:gd name="T3" fmla="*/ 0 h 870"/>
                  <a:gd name="T4" fmla="+- 0 11330 11111"/>
                  <a:gd name="T5" fmla="*/ T4 w 2723"/>
                  <a:gd name="T6" fmla="+- 0 0 -390"/>
                  <a:gd name="T7" fmla="*/ 0 h 870"/>
                  <a:gd name="T8" fmla="+- 0 11111 11111"/>
                  <a:gd name="T9" fmla="*/ T8 w 2723"/>
                  <a:gd name="T10" fmla="+- 0 480 -390"/>
                  <a:gd name="T11" fmla="*/ 480 h 870"/>
                  <a:gd name="T12" fmla="+- 0 12240 11111"/>
                  <a:gd name="T13" fmla="*/ T12 w 2723"/>
                  <a:gd name="T14" fmla="+- 0 480 -390"/>
                  <a:gd name="T15" fmla="*/ 480 h 870"/>
                  <a:gd name="T16" fmla="+- 0 12240 11111"/>
                  <a:gd name="T17" fmla="*/ T16 w 2723"/>
                  <a:gd name="T18" fmla="+- 0 0 -390"/>
                  <a:gd name="T19" fmla="*/ 0 h 870"/>
                </a:gdLst>
                <a:ahLst/>
                <a:cxnLst>
                  <a:cxn ang="0">
                    <a:pos x="T1" y="T3"/>
                  </a:cxn>
                  <a:cxn ang="0">
                    <a:pos x="T5" y="T7"/>
                  </a:cxn>
                  <a:cxn ang="0">
                    <a:pos x="T9" y="T11"/>
                  </a:cxn>
                  <a:cxn ang="0">
                    <a:pos x="T13" y="T15"/>
                  </a:cxn>
                  <a:cxn ang="0">
                    <a:pos x="T17" y="T19"/>
                  </a:cxn>
                </a:cxnLst>
                <a:rect l="0" t="0" r="r" b="b"/>
                <a:pathLst>
                  <a:path w="2723" h="870">
                    <a:moveTo>
                      <a:pt x="1129" y="390"/>
                    </a:moveTo>
                    <a:lnTo>
                      <a:pt x="219" y="390"/>
                    </a:lnTo>
                    <a:lnTo>
                      <a:pt x="0" y="870"/>
                    </a:lnTo>
                    <a:lnTo>
                      <a:pt x="1129" y="870"/>
                    </a:lnTo>
                    <a:lnTo>
                      <a:pt x="1129" y="39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9" name="Parallelogram 8">
              <a:extLst>
                <a:ext uri="{FF2B5EF4-FFF2-40B4-BE49-F238E27FC236}">
                  <a16:creationId xmlns:a16="http://schemas.microsoft.com/office/drawing/2014/main" id="{9DA8A33F-375F-B88E-7AD1-B974A35DA876}"/>
                </a:ext>
              </a:extLst>
            </p:cNvPr>
            <p:cNvSpPr/>
            <p:nvPr userDrawn="1"/>
          </p:nvSpPr>
          <p:spPr>
            <a:xfrm>
              <a:off x="927882" y="131599"/>
              <a:ext cx="6199632" cy="304800"/>
            </a:xfrm>
            <a:prstGeom prst="parallelogram">
              <a:avLst>
                <a:gd name="adj" fmla="val 497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date">
            <a:extLst>
              <a:ext uri="{FF2B5EF4-FFF2-40B4-BE49-F238E27FC236}">
                <a16:creationId xmlns:a16="http://schemas.microsoft.com/office/drawing/2014/main" id="{2EF3341F-4A9A-F0FB-7825-72DAEA5E3304}"/>
              </a:ext>
            </a:extLst>
          </p:cNvPr>
          <p:cNvSpPr/>
          <p:nvPr userDrawn="1"/>
        </p:nvSpPr>
        <p:spPr>
          <a:xfrm>
            <a:off x="228599" y="6553200"/>
            <a:ext cx="8686800" cy="304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en-US" sz="1000">
                <a:solidFill>
                  <a:schemeClr val="tx1">
                    <a:lumMod val="50000"/>
                    <a:lumOff val="50000"/>
                  </a:schemeClr>
                </a:solidFill>
                <a:latin typeface="+mn-lt"/>
              </a:rPr>
              <a:t>©</a:t>
            </a:r>
            <a:r>
              <a:rPr lang="en-US" sz="1000">
                <a:solidFill>
                  <a:srgbClr val="86388E"/>
                </a:solidFill>
                <a:latin typeface="+mn-lt"/>
              </a:rPr>
              <a:t> </a:t>
            </a:r>
            <a:r>
              <a:rPr lang="en-US" sz="1000">
                <a:solidFill>
                  <a:schemeClr val="tx1">
                    <a:lumMod val="50000"/>
                    <a:lumOff val="50000"/>
                  </a:schemeClr>
                </a:solidFill>
                <a:latin typeface="+mn-lt"/>
              </a:rPr>
              <a:t>2024 USI Insurance Services.  All rights reserved.</a:t>
            </a:r>
          </a:p>
          <a:p>
            <a:pPr algn="ctr"/>
            <a:endParaRPr lang="en-US" sz="1000"/>
          </a:p>
        </p:txBody>
      </p:sp>
    </p:spTree>
    <p:extLst>
      <p:ext uri="{BB962C8B-B14F-4D97-AF65-F5344CB8AC3E}">
        <p14:creationId xmlns:p14="http://schemas.microsoft.com/office/powerpoint/2010/main" val="32091611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065D3-F2E0-484A-814B-B6FA682B7B17}"/>
              </a:ext>
            </a:extLst>
          </p:cNvPr>
          <p:cNvSpPr>
            <a:spLocks noGrp="1"/>
          </p:cNvSpPr>
          <p:nvPr>
            <p:ph type="title"/>
          </p:nvPr>
        </p:nvSpPr>
        <p:spPr/>
        <p:txBody>
          <a:bodyPr/>
          <a:lstStyle/>
          <a:p>
            <a:r>
              <a:rPr lang="en-US"/>
              <a:t>Click to edit Master title style</a:t>
            </a:r>
          </a:p>
        </p:txBody>
      </p:sp>
      <p:sp>
        <p:nvSpPr>
          <p:cNvPr id="3" name="Textdate">
            <a:extLst>
              <a:ext uri="{FF2B5EF4-FFF2-40B4-BE49-F238E27FC236}">
                <a16:creationId xmlns:a16="http://schemas.microsoft.com/office/drawing/2014/main" id="{3DC326B5-8EC2-CEA1-7083-4A77EF659386}"/>
              </a:ext>
            </a:extLst>
          </p:cNvPr>
          <p:cNvSpPr/>
          <p:nvPr userDrawn="1"/>
        </p:nvSpPr>
        <p:spPr>
          <a:xfrm>
            <a:off x="914400" y="6477000"/>
            <a:ext cx="7010400"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1000">
                <a:solidFill>
                  <a:schemeClr val="tx1">
                    <a:lumMod val="50000"/>
                    <a:lumOff val="50000"/>
                  </a:schemeClr>
                </a:solidFill>
                <a:latin typeface="+mn-lt"/>
              </a:rPr>
              <a:t>©</a:t>
            </a:r>
            <a:r>
              <a:rPr lang="en-US" sz="1000">
                <a:solidFill>
                  <a:srgbClr val="86388E"/>
                </a:solidFill>
                <a:latin typeface="+mn-lt"/>
              </a:rPr>
              <a:t> </a:t>
            </a:r>
            <a:r>
              <a:rPr lang="en-US" sz="1000">
                <a:solidFill>
                  <a:schemeClr val="tx1">
                    <a:lumMod val="50000"/>
                    <a:lumOff val="50000"/>
                  </a:schemeClr>
                </a:solidFill>
                <a:latin typeface="+mn-lt"/>
              </a:rPr>
              <a:t>2024 USI Insurance Services.  All rights reserved.</a:t>
            </a:r>
          </a:p>
        </p:txBody>
      </p:sp>
    </p:spTree>
    <p:extLst>
      <p:ext uri="{BB962C8B-B14F-4D97-AF65-F5344CB8AC3E}">
        <p14:creationId xmlns:p14="http://schemas.microsoft.com/office/powerpoint/2010/main" val="34308948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9FBACC-A49F-4E43-83C1-EB8EBFAC63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2401B57E-3916-16B1-C72C-04D9CC3D39DB}"/>
              </a:ext>
            </a:extLst>
          </p:cNvPr>
          <p:cNvGrpSpPr/>
          <p:nvPr userDrawn="1"/>
        </p:nvGrpSpPr>
        <p:grpSpPr>
          <a:xfrm>
            <a:off x="-609719" y="-247650"/>
            <a:ext cx="10896838" cy="552450"/>
            <a:chOff x="-456108" y="-116051"/>
            <a:chExt cx="9185910" cy="552450"/>
          </a:xfrm>
        </p:grpSpPr>
        <p:grpSp>
          <p:nvGrpSpPr>
            <p:cNvPr id="5" name="Group 4">
              <a:extLst>
                <a:ext uri="{FF2B5EF4-FFF2-40B4-BE49-F238E27FC236}">
                  <a16:creationId xmlns:a16="http://schemas.microsoft.com/office/drawing/2014/main" id="{BE6AE99D-002E-3332-B741-D5EFEB6BBE80}"/>
                </a:ext>
              </a:extLst>
            </p:cNvPr>
            <p:cNvGrpSpPr/>
            <p:nvPr userDrawn="1"/>
          </p:nvGrpSpPr>
          <p:grpSpPr>
            <a:xfrm>
              <a:off x="-456108" y="-116051"/>
              <a:ext cx="9185910" cy="552450"/>
              <a:chOff x="-733" y="-390"/>
              <a:chExt cx="14466" cy="870"/>
            </a:xfrm>
          </p:grpSpPr>
          <p:sp>
            <p:nvSpPr>
              <p:cNvPr id="7" name="Freeform 10">
                <a:extLst>
                  <a:ext uri="{FF2B5EF4-FFF2-40B4-BE49-F238E27FC236}">
                    <a16:creationId xmlns:a16="http://schemas.microsoft.com/office/drawing/2014/main" id="{EEFD7070-E709-3D9D-EA92-D4EC61EEE17E}"/>
                  </a:ext>
                </a:extLst>
              </p:cNvPr>
              <p:cNvSpPr/>
              <p:nvPr userDrawn="1"/>
            </p:nvSpPr>
            <p:spPr bwMode="auto">
              <a:xfrm>
                <a:off x="-733" y="-390"/>
                <a:ext cx="2449" cy="870"/>
              </a:xfrm>
              <a:custGeom>
                <a:avLst/>
                <a:gdLst>
                  <a:gd name="T0" fmla="+- 0 1537 -834"/>
                  <a:gd name="T1" fmla="*/ T0 w 2550"/>
                  <a:gd name="T2" fmla="+- 0 0 -390"/>
                  <a:gd name="T3" fmla="*/ 0 h 870"/>
                  <a:gd name="T4" fmla="+- 0 0 -834"/>
                  <a:gd name="T5" fmla="*/ T4 w 2550"/>
                  <a:gd name="T6" fmla="+- 0 0 -390"/>
                  <a:gd name="T7" fmla="*/ 0 h 870"/>
                  <a:gd name="T8" fmla="+- 0 0 -834"/>
                  <a:gd name="T9" fmla="*/ T8 w 2550"/>
                  <a:gd name="T10" fmla="+- 0 480 -390"/>
                  <a:gd name="T11" fmla="*/ 480 h 870"/>
                  <a:gd name="T12" fmla="+- 0 1319 -834"/>
                  <a:gd name="T13" fmla="*/ T12 w 2550"/>
                  <a:gd name="T14" fmla="+- 0 480 -390"/>
                  <a:gd name="T15" fmla="*/ 480 h 870"/>
                  <a:gd name="T16" fmla="+- 0 1537 -834"/>
                  <a:gd name="T17" fmla="*/ T16 w 2550"/>
                  <a:gd name="T18" fmla="+- 0 0 -390"/>
                  <a:gd name="T19" fmla="*/ 0 h 870"/>
                </a:gdLst>
                <a:ahLst/>
                <a:cxnLst>
                  <a:cxn ang="0">
                    <a:pos x="T1" y="T3"/>
                  </a:cxn>
                  <a:cxn ang="0">
                    <a:pos x="T5" y="T7"/>
                  </a:cxn>
                  <a:cxn ang="0">
                    <a:pos x="T9" y="T11"/>
                  </a:cxn>
                  <a:cxn ang="0">
                    <a:pos x="T13" y="T15"/>
                  </a:cxn>
                  <a:cxn ang="0">
                    <a:pos x="T17" y="T19"/>
                  </a:cxn>
                </a:cxnLst>
                <a:rect l="0" t="0" r="r" b="b"/>
                <a:pathLst>
                  <a:path w="2550" h="870">
                    <a:moveTo>
                      <a:pt x="2371" y="390"/>
                    </a:moveTo>
                    <a:lnTo>
                      <a:pt x="834" y="390"/>
                    </a:lnTo>
                    <a:lnTo>
                      <a:pt x="834" y="870"/>
                    </a:lnTo>
                    <a:lnTo>
                      <a:pt x="2153" y="870"/>
                    </a:lnTo>
                    <a:lnTo>
                      <a:pt x="2371"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12">
                <a:extLst>
                  <a:ext uri="{FF2B5EF4-FFF2-40B4-BE49-F238E27FC236}">
                    <a16:creationId xmlns:a16="http://schemas.microsoft.com/office/drawing/2014/main" id="{976BFD65-50E9-FBDA-4B3A-6CCE50335167}"/>
                  </a:ext>
                </a:extLst>
              </p:cNvPr>
              <p:cNvSpPr/>
              <p:nvPr userDrawn="1"/>
            </p:nvSpPr>
            <p:spPr bwMode="auto">
              <a:xfrm>
                <a:off x="11111" y="-390"/>
                <a:ext cx="2622" cy="870"/>
              </a:xfrm>
              <a:custGeom>
                <a:avLst/>
                <a:gdLst>
                  <a:gd name="T0" fmla="+- 0 12240 11111"/>
                  <a:gd name="T1" fmla="*/ T0 w 2723"/>
                  <a:gd name="T2" fmla="+- 0 0 -390"/>
                  <a:gd name="T3" fmla="*/ 0 h 870"/>
                  <a:gd name="T4" fmla="+- 0 11330 11111"/>
                  <a:gd name="T5" fmla="*/ T4 w 2723"/>
                  <a:gd name="T6" fmla="+- 0 0 -390"/>
                  <a:gd name="T7" fmla="*/ 0 h 870"/>
                  <a:gd name="T8" fmla="+- 0 11111 11111"/>
                  <a:gd name="T9" fmla="*/ T8 w 2723"/>
                  <a:gd name="T10" fmla="+- 0 480 -390"/>
                  <a:gd name="T11" fmla="*/ 480 h 870"/>
                  <a:gd name="T12" fmla="+- 0 12240 11111"/>
                  <a:gd name="T13" fmla="*/ T12 w 2723"/>
                  <a:gd name="T14" fmla="+- 0 480 -390"/>
                  <a:gd name="T15" fmla="*/ 480 h 870"/>
                  <a:gd name="T16" fmla="+- 0 12240 11111"/>
                  <a:gd name="T17" fmla="*/ T16 w 2723"/>
                  <a:gd name="T18" fmla="+- 0 0 -390"/>
                  <a:gd name="T19" fmla="*/ 0 h 870"/>
                </a:gdLst>
                <a:ahLst/>
                <a:cxnLst>
                  <a:cxn ang="0">
                    <a:pos x="T1" y="T3"/>
                  </a:cxn>
                  <a:cxn ang="0">
                    <a:pos x="T5" y="T7"/>
                  </a:cxn>
                  <a:cxn ang="0">
                    <a:pos x="T9" y="T11"/>
                  </a:cxn>
                  <a:cxn ang="0">
                    <a:pos x="T13" y="T15"/>
                  </a:cxn>
                  <a:cxn ang="0">
                    <a:pos x="T17" y="T19"/>
                  </a:cxn>
                </a:cxnLst>
                <a:rect l="0" t="0" r="r" b="b"/>
                <a:pathLst>
                  <a:path w="2723" h="870">
                    <a:moveTo>
                      <a:pt x="1129" y="390"/>
                    </a:moveTo>
                    <a:lnTo>
                      <a:pt x="219" y="390"/>
                    </a:lnTo>
                    <a:lnTo>
                      <a:pt x="0" y="870"/>
                    </a:lnTo>
                    <a:lnTo>
                      <a:pt x="1129" y="870"/>
                    </a:lnTo>
                    <a:lnTo>
                      <a:pt x="1129" y="39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6" name="Parallelogram 5">
              <a:extLst>
                <a:ext uri="{FF2B5EF4-FFF2-40B4-BE49-F238E27FC236}">
                  <a16:creationId xmlns:a16="http://schemas.microsoft.com/office/drawing/2014/main" id="{2F6BE2C5-F964-B22E-1953-36CC31962DF6}"/>
                </a:ext>
              </a:extLst>
            </p:cNvPr>
            <p:cNvSpPr/>
            <p:nvPr userDrawn="1"/>
          </p:nvSpPr>
          <p:spPr>
            <a:xfrm>
              <a:off x="927882" y="131599"/>
              <a:ext cx="6199632" cy="304800"/>
            </a:xfrm>
            <a:prstGeom prst="parallelogram">
              <a:avLst>
                <a:gd name="adj" fmla="val 497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8">
            <a:extLst>
              <a:ext uri="{FF2B5EF4-FFF2-40B4-BE49-F238E27FC236}">
                <a16:creationId xmlns:a16="http://schemas.microsoft.com/office/drawing/2014/main" id="{D632C3A6-AAE6-373B-0DD3-2A9B78BDA94C}"/>
              </a:ext>
            </a:extLst>
          </p:cNvPr>
          <p:cNvSpPr>
            <a:spLocks noGrp="1"/>
          </p:cNvSpPr>
          <p:nvPr>
            <p:ph type="title"/>
          </p:nvPr>
        </p:nvSpPr>
        <p:spPr/>
        <p:txBody>
          <a:bodyPr/>
          <a:lstStyle/>
          <a:p>
            <a:r>
              <a:rPr lang="en-US"/>
              <a:t>Click to edit Master title style</a:t>
            </a:r>
          </a:p>
        </p:txBody>
      </p:sp>
      <p:sp>
        <p:nvSpPr>
          <p:cNvPr id="2" name="Textdate">
            <a:extLst>
              <a:ext uri="{FF2B5EF4-FFF2-40B4-BE49-F238E27FC236}">
                <a16:creationId xmlns:a16="http://schemas.microsoft.com/office/drawing/2014/main" id="{F2D543AE-89FC-4C00-19C3-7A915AFBD9CB}"/>
              </a:ext>
            </a:extLst>
          </p:cNvPr>
          <p:cNvSpPr/>
          <p:nvPr userDrawn="1"/>
        </p:nvSpPr>
        <p:spPr>
          <a:xfrm>
            <a:off x="228600" y="6584314"/>
            <a:ext cx="8686800" cy="2178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1000">
                <a:solidFill>
                  <a:schemeClr val="tx1">
                    <a:lumMod val="50000"/>
                    <a:lumOff val="50000"/>
                  </a:schemeClr>
                </a:solidFill>
                <a:latin typeface="+mn-lt"/>
              </a:rPr>
              <a:t>©</a:t>
            </a:r>
            <a:r>
              <a:rPr lang="en-US" sz="1000">
                <a:solidFill>
                  <a:srgbClr val="86388E"/>
                </a:solidFill>
                <a:latin typeface="+mn-lt"/>
              </a:rPr>
              <a:t> </a:t>
            </a:r>
            <a:r>
              <a:rPr lang="en-US" sz="1000">
                <a:solidFill>
                  <a:schemeClr val="tx1">
                    <a:lumMod val="50000"/>
                    <a:lumOff val="50000"/>
                  </a:schemeClr>
                </a:solidFill>
                <a:latin typeface="+mn-lt"/>
              </a:rPr>
              <a:t>2024 USI Insurance Services.  All rights reserved.</a:t>
            </a:r>
          </a:p>
        </p:txBody>
      </p:sp>
    </p:spTree>
    <p:extLst>
      <p:ext uri="{BB962C8B-B14F-4D97-AF65-F5344CB8AC3E}">
        <p14:creationId xmlns:p14="http://schemas.microsoft.com/office/powerpoint/2010/main" val="6437650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Flim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C5CB-F8A6-442A-949D-E22F3E7E57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9FBACC-A49F-4E43-83C1-EB8EBFAC635B}"/>
              </a:ext>
            </a:extLst>
          </p:cNvPr>
          <p:cNvSpPr>
            <a:spLocks noGrp="1"/>
          </p:cNvSpPr>
          <p:nvPr>
            <p:ph idx="1"/>
          </p:nvPr>
        </p:nvSpPr>
        <p:spPr>
          <a:xfrm>
            <a:off x="228600" y="1127125"/>
            <a:ext cx="8686800" cy="5410200"/>
          </a:xfrm>
        </p:spPr>
        <p:txBody>
          <a:bodyPr/>
          <a:lstStyle/>
          <a:p>
            <a:pPr lvl="0"/>
            <a:r>
              <a:rPr lang="en-US"/>
              <a:t>Click to edit Master text styles</a:t>
            </a:r>
          </a:p>
        </p:txBody>
      </p:sp>
      <p:grpSp>
        <p:nvGrpSpPr>
          <p:cNvPr id="4" name="Group 3">
            <a:extLst>
              <a:ext uri="{FF2B5EF4-FFF2-40B4-BE49-F238E27FC236}">
                <a16:creationId xmlns:a16="http://schemas.microsoft.com/office/drawing/2014/main" id="{9A5AF5B6-AC80-1542-5EA0-5635D5104D8C}"/>
              </a:ext>
            </a:extLst>
          </p:cNvPr>
          <p:cNvGrpSpPr/>
          <p:nvPr userDrawn="1"/>
        </p:nvGrpSpPr>
        <p:grpSpPr>
          <a:xfrm>
            <a:off x="-609719" y="-247650"/>
            <a:ext cx="10896838" cy="552450"/>
            <a:chOff x="-456108" y="-116051"/>
            <a:chExt cx="9185910" cy="552450"/>
          </a:xfrm>
        </p:grpSpPr>
        <p:grpSp>
          <p:nvGrpSpPr>
            <p:cNvPr id="5" name="Group 4">
              <a:extLst>
                <a:ext uri="{FF2B5EF4-FFF2-40B4-BE49-F238E27FC236}">
                  <a16:creationId xmlns:a16="http://schemas.microsoft.com/office/drawing/2014/main" id="{C58FC2E2-8253-BF29-BD4E-65472E521173}"/>
                </a:ext>
              </a:extLst>
            </p:cNvPr>
            <p:cNvGrpSpPr/>
            <p:nvPr userDrawn="1"/>
          </p:nvGrpSpPr>
          <p:grpSpPr>
            <a:xfrm>
              <a:off x="-456108" y="-116051"/>
              <a:ext cx="9185910" cy="552450"/>
              <a:chOff x="-733" y="-390"/>
              <a:chExt cx="14466" cy="870"/>
            </a:xfrm>
          </p:grpSpPr>
          <p:sp>
            <p:nvSpPr>
              <p:cNvPr id="7" name="Freeform 10">
                <a:extLst>
                  <a:ext uri="{FF2B5EF4-FFF2-40B4-BE49-F238E27FC236}">
                    <a16:creationId xmlns:a16="http://schemas.microsoft.com/office/drawing/2014/main" id="{46BEAE92-6A27-8D15-385A-45384ACE16C7}"/>
                  </a:ext>
                </a:extLst>
              </p:cNvPr>
              <p:cNvSpPr/>
              <p:nvPr userDrawn="1"/>
            </p:nvSpPr>
            <p:spPr bwMode="auto">
              <a:xfrm>
                <a:off x="-733" y="-390"/>
                <a:ext cx="2449" cy="870"/>
              </a:xfrm>
              <a:custGeom>
                <a:avLst/>
                <a:gdLst>
                  <a:gd name="T0" fmla="+- 0 1537 -834"/>
                  <a:gd name="T1" fmla="*/ T0 w 2550"/>
                  <a:gd name="T2" fmla="+- 0 0 -390"/>
                  <a:gd name="T3" fmla="*/ 0 h 870"/>
                  <a:gd name="T4" fmla="+- 0 0 -834"/>
                  <a:gd name="T5" fmla="*/ T4 w 2550"/>
                  <a:gd name="T6" fmla="+- 0 0 -390"/>
                  <a:gd name="T7" fmla="*/ 0 h 870"/>
                  <a:gd name="T8" fmla="+- 0 0 -834"/>
                  <a:gd name="T9" fmla="*/ T8 w 2550"/>
                  <a:gd name="T10" fmla="+- 0 480 -390"/>
                  <a:gd name="T11" fmla="*/ 480 h 870"/>
                  <a:gd name="T12" fmla="+- 0 1319 -834"/>
                  <a:gd name="T13" fmla="*/ T12 w 2550"/>
                  <a:gd name="T14" fmla="+- 0 480 -390"/>
                  <a:gd name="T15" fmla="*/ 480 h 870"/>
                  <a:gd name="T16" fmla="+- 0 1537 -834"/>
                  <a:gd name="T17" fmla="*/ T16 w 2550"/>
                  <a:gd name="T18" fmla="+- 0 0 -390"/>
                  <a:gd name="T19" fmla="*/ 0 h 870"/>
                </a:gdLst>
                <a:ahLst/>
                <a:cxnLst>
                  <a:cxn ang="0">
                    <a:pos x="T1" y="T3"/>
                  </a:cxn>
                  <a:cxn ang="0">
                    <a:pos x="T5" y="T7"/>
                  </a:cxn>
                  <a:cxn ang="0">
                    <a:pos x="T9" y="T11"/>
                  </a:cxn>
                  <a:cxn ang="0">
                    <a:pos x="T13" y="T15"/>
                  </a:cxn>
                  <a:cxn ang="0">
                    <a:pos x="T17" y="T19"/>
                  </a:cxn>
                </a:cxnLst>
                <a:rect l="0" t="0" r="r" b="b"/>
                <a:pathLst>
                  <a:path w="2550" h="870">
                    <a:moveTo>
                      <a:pt x="2371" y="390"/>
                    </a:moveTo>
                    <a:lnTo>
                      <a:pt x="834" y="390"/>
                    </a:lnTo>
                    <a:lnTo>
                      <a:pt x="834" y="870"/>
                    </a:lnTo>
                    <a:lnTo>
                      <a:pt x="2153" y="870"/>
                    </a:lnTo>
                    <a:lnTo>
                      <a:pt x="2371"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12">
                <a:extLst>
                  <a:ext uri="{FF2B5EF4-FFF2-40B4-BE49-F238E27FC236}">
                    <a16:creationId xmlns:a16="http://schemas.microsoft.com/office/drawing/2014/main" id="{E169EBAF-0FA9-BDC6-F437-E002C699F011}"/>
                  </a:ext>
                </a:extLst>
              </p:cNvPr>
              <p:cNvSpPr/>
              <p:nvPr userDrawn="1"/>
            </p:nvSpPr>
            <p:spPr bwMode="auto">
              <a:xfrm>
                <a:off x="11111" y="-390"/>
                <a:ext cx="2622" cy="870"/>
              </a:xfrm>
              <a:custGeom>
                <a:avLst/>
                <a:gdLst>
                  <a:gd name="T0" fmla="+- 0 12240 11111"/>
                  <a:gd name="T1" fmla="*/ T0 w 2723"/>
                  <a:gd name="T2" fmla="+- 0 0 -390"/>
                  <a:gd name="T3" fmla="*/ 0 h 870"/>
                  <a:gd name="T4" fmla="+- 0 11330 11111"/>
                  <a:gd name="T5" fmla="*/ T4 w 2723"/>
                  <a:gd name="T6" fmla="+- 0 0 -390"/>
                  <a:gd name="T7" fmla="*/ 0 h 870"/>
                  <a:gd name="T8" fmla="+- 0 11111 11111"/>
                  <a:gd name="T9" fmla="*/ T8 w 2723"/>
                  <a:gd name="T10" fmla="+- 0 480 -390"/>
                  <a:gd name="T11" fmla="*/ 480 h 870"/>
                  <a:gd name="T12" fmla="+- 0 12240 11111"/>
                  <a:gd name="T13" fmla="*/ T12 w 2723"/>
                  <a:gd name="T14" fmla="+- 0 480 -390"/>
                  <a:gd name="T15" fmla="*/ 480 h 870"/>
                  <a:gd name="T16" fmla="+- 0 12240 11111"/>
                  <a:gd name="T17" fmla="*/ T16 w 2723"/>
                  <a:gd name="T18" fmla="+- 0 0 -390"/>
                  <a:gd name="T19" fmla="*/ 0 h 870"/>
                </a:gdLst>
                <a:ahLst/>
                <a:cxnLst>
                  <a:cxn ang="0">
                    <a:pos x="T1" y="T3"/>
                  </a:cxn>
                  <a:cxn ang="0">
                    <a:pos x="T5" y="T7"/>
                  </a:cxn>
                  <a:cxn ang="0">
                    <a:pos x="T9" y="T11"/>
                  </a:cxn>
                  <a:cxn ang="0">
                    <a:pos x="T13" y="T15"/>
                  </a:cxn>
                  <a:cxn ang="0">
                    <a:pos x="T17" y="T19"/>
                  </a:cxn>
                </a:cxnLst>
                <a:rect l="0" t="0" r="r" b="b"/>
                <a:pathLst>
                  <a:path w="2723" h="870">
                    <a:moveTo>
                      <a:pt x="1129" y="390"/>
                    </a:moveTo>
                    <a:lnTo>
                      <a:pt x="219" y="390"/>
                    </a:lnTo>
                    <a:lnTo>
                      <a:pt x="0" y="870"/>
                    </a:lnTo>
                    <a:lnTo>
                      <a:pt x="1129" y="870"/>
                    </a:lnTo>
                    <a:lnTo>
                      <a:pt x="1129" y="39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6" name="Parallelogram 5">
              <a:extLst>
                <a:ext uri="{FF2B5EF4-FFF2-40B4-BE49-F238E27FC236}">
                  <a16:creationId xmlns:a16="http://schemas.microsoft.com/office/drawing/2014/main" id="{81B07AF4-64F2-80DC-B2E7-5ECD16D1CF97}"/>
                </a:ext>
              </a:extLst>
            </p:cNvPr>
            <p:cNvSpPr/>
            <p:nvPr userDrawn="1"/>
          </p:nvSpPr>
          <p:spPr>
            <a:xfrm>
              <a:off x="927882" y="131599"/>
              <a:ext cx="6199632" cy="304800"/>
            </a:xfrm>
            <a:prstGeom prst="parallelogram">
              <a:avLst>
                <a:gd name="adj" fmla="val 497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date">
            <a:extLst>
              <a:ext uri="{FF2B5EF4-FFF2-40B4-BE49-F238E27FC236}">
                <a16:creationId xmlns:a16="http://schemas.microsoft.com/office/drawing/2014/main" id="{551A0882-A159-429F-3799-C9E4CC670BFB}"/>
              </a:ext>
            </a:extLst>
          </p:cNvPr>
          <p:cNvSpPr/>
          <p:nvPr userDrawn="1"/>
        </p:nvSpPr>
        <p:spPr>
          <a:xfrm>
            <a:off x="304800" y="6629400"/>
            <a:ext cx="8610600"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1000">
                <a:solidFill>
                  <a:schemeClr val="tx1">
                    <a:lumMod val="50000"/>
                    <a:lumOff val="50000"/>
                  </a:schemeClr>
                </a:solidFill>
                <a:latin typeface="+mn-lt"/>
              </a:rPr>
              <a:t>©</a:t>
            </a:r>
            <a:r>
              <a:rPr lang="en-US" sz="1000">
                <a:solidFill>
                  <a:srgbClr val="86388E"/>
                </a:solidFill>
                <a:latin typeface="+mn-lt"/>
              </a:rPr>
              <a:t> </a:t>
            </a:r>
            <a:r>
              <a:rPr lang="en-US" sz="1000">
                <a:solidFill>
                  <a:schemeClr val="tx1">
                    <a:lumMod val="50000"/>
                    <a:lumOff val="50000"/>
                  </a:schemeClr>
                </a:solidFill>
                <a:latin typeface="+mn-lt"/>
              </a:rPr>
              <a:t>2024 USI Insurance Services.  All rights reserved.</a:t>
            </a:r>
          </a:p>
        </p:txBody>
      </p:sp>
    </p:spTree>
    <p:extLst>
      <p:ext uri="{BB962C8B-B14F-4D97-AF65-F5344CB8AC3E}">
        <p14:creationId xmlns:p14="http://schemas.microsoft.com/office/powerpoint/2010/main" val="11395705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C5CB-F8A6-442A-949D-E22F3E7E5783}"/>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5337BE3B-4EFE-FBF5-7B70-2AC22DECF391}"/>
              </a:ext>
            </a:extLst>
          </p:cNvPr>
          <p:cNvGrpSpPr/>
          <p:nvPr userDrawn="1"/>
        </p:nvGrpSpPr>
        <p:grpSpPr>
          <a:xfrm>
            <a:off x="-609719" y="-247650"/>
            <a:ext cx="10896838" cy="552450"/>
            <a:chOff x="-456108" y="-116051"/>
            <a:chExt cx="9185910" cy="552450"/>
          </a:xfrm>
        </p:grpSpPr>
        <p:grpSp>
          <p:nvGrpSpPr>
            <p:cNvPr id="4" name="Group 3">
              <a:extLst>
                <a:ext uri="{FF2B5EF4-FFF2-40B4-BE49-F238E27FC236}">
                  <a16:creationId xmlns:a16="http://schemas.microsoft.com/office/drawing/2014/main" id="{3B4058FD-3CFB-93F9-781D-CE2029E93CA2}"/>
                </a:ext>
              </a:extLst>
            </p:cNvPr>
            <p:cNvGrpSpPr/>
            <p:nvPr userDrawn="1"/>
          </p:nvGrpSpPr>
          <p:grpSpPr>
            <a:xfrm>
              <a:off x="-456108" y="-116051"/>
              <a:ext cx="9185910" cy="552450"/>
              <a:chOff x="-733" y="-390"/>
              <a:chExt cx="14466" cy="870"/>
            </a:xfrm>
          </p:grpSpPr>
          <p:sp>
            <p:nvSpPr>
              <p:cNvPr id="6" name="Freeform 10">
                <a:extLst>
                  <a:ext uri="{FF2B5EF4-FFF2-40B4-BE49-F238E27FC236}">
                    <a16:creationId xmlns:a16="http://schemas.microsoft.com/office/drawing/2014/main" id="{1119F9CC-DF3E-21E6-FB8B-F7E115F28314}"/>
                  </a:ext>
                </a:extLst>
              </p:cNvPr>
              <p:cNvSpPr/>
              <p:nvPr userDrawn="1"/>
            </p:nvSpPr>
            <p:spPr bwMode="auto">
              <a:xfrm>
                <a:off x="-733" y="-390"/>
                <a:ext cx="2449" cy="870"/>
              </a:xfrm>
              <a:custGeom>
                <a:avLst/>
                <a:gdLst>
                  <a:gd name="T0" fmla="+- 0 1537 -834"/>
                  <a:gd name="T1" fmla="*/ T0 w 2550"/>
                  <a:gd name="T2" fmla="+- 0 0 -390"/>
                  <a:gd name="T3" fmla="*/ 0 h 870"/>
                  <a:gd name="T4" fmla="+- 0 0 -834"/>
                  <a:gd name="T5" fmla="*/ T4 w 2550"/>
                  <a:gd name="T6" fmla="+- 0 0 -390"/>
                  <a:gd name="T7" fmla="*/ 0 h 870"/>
                  <a:gd name="T8" fmla="+- 0 0 -834"/>
                  <a:gd name="T9" fmla="*/ T8 w 2550"/>
                  <a:gd name="T10" fmla="+- 0 480 -390"/>
                  <a:gd name="T11" fmla="*/ 480 h 870"/>
                  <a:gd name="T12" fmla="+- 0 1319 -834"/>
                  <a:gd name="T13" fmla="*/ T12 w 2550"/>
                  <a:gd name="T14" fmla="+- 0 480 -390"/>
                  <a:gd name="T15" fmla="*/ 480 h 870"/>
                  <a:gd name="T16" fmla="+- 0 1537 -834"/>
                  <a:gd name="T17" fmla="*/ T16 w 2550"/>
                  <a:gd name="T18" fmla="+- 0 0 -390"/>
                  <a:gd name="T19" fmla="*/ 0 h 870"/>
                </a:gdLst>
                <a:ahLst/>
                <a:cxnLst>
                  <a:cxn ang="0">
                    <a:pos x="T1" y="T3"/>
                  </a:cxn>
                  <a:cxn ang="0">
                    <a:pos x="T5" y="T7"/>
                  </a:cxn>
                  <a:cxn ang="0">
                    <a:pos x="T9" y="T11"/>
                  </a:cxn>
                  <a:cxn ang="0">
                    <a:pos x="T13" y="T15"/>
                  </a:cxn>
                  <a:cxn ang="0">
                    <a:pos x="T17" y="T19"/>
                  </a:cxn>
                </a:cxnLst>
                <a:rect l="0" t="0" r="r" b="b"/>
                <a:pathLst>
                  <a:path w="2550" h="870">
                    <a:moveTo>
                      <a:pt x="2371" y="390"/>
                    </a:moveTo>
                    <a:lnTo>
                      <a:pt x="834" y="390"/>
                    </a:lnTo>
                    <a:lnTo>
                      <a:pt x="834" y="870"/>
                    </a:lnTo>
                    <a:lnTo>
                      <a:pt x="2153" y="870"/>
                    </a:lnTo>
                    <a:lnTo>
                      <a:pt x="2371"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2">
                <a:extLst>
                  <a:ext uri="{FF2B5EF4-FFF2-40B4-BE49-F238E27FC236}">
                    <a16:creationId xmlns:a16="http://schemas.microsoft.com/office/drawing/2014/main" id="{D2C8ED7E-8BAF-E3F9-D7AE-9ABBEAB696B9}"/>
                  </a:ext>
                </a:extLst>
              </p:cNvPr>
              <p:cNvSpPr/>
              <p:nvPr userDrawn="1"/>
            </p:nvSpPr>
            <p:spPr bwMode="auto">
              <a:xfrm>
                <a:off x="11111" y="-390"/>
                <a:ext cx="2622" cy="870"/>
              </a:xfrm>
              <a:custGeom>
                <a:avLst/>
                <a:gdLst>
                  <a:gd name="T0" fmla="+- 0 12240 11111"/>
                  <a:gd name="T1" fmla="*/ T0 w 2723"/>
                  <a:gd name="T2" fmla="+- 0 0 -390"/>
                  <a:gd name="T3" fmla="*/ 0 h 870"/>
                  <a:gd name="T4" fmla="+- 0 11330 11111"/>
                  <a:gd name="T5" fmla="*/ T4 w 2723"/>
                  <a:gd name="T6" fmla="+- 0 0 -390"/>
                  <a:gd name="T7" fmla="*/ 0 h 870"/>
                  <a:gd name="T8" fmla="+- 0 11111 11111"/>
                  <a:gd name="T9" fmla="*/ T8 w 2723"/>
                  <a:gd name="T10" fmla="+- 0 480 -390"/>
                  <a:gd name="T11" fmla="*/ 480 h 870"/>
                  <a:gd name="T12" fmla="+- 0 12240 11111"/>
                  <a:gd name="T13" fmla="*/ T12 w 2723"/>
                  <a:gd name="T14" fmla="+- 0 480 -390"/>
                  <a:gd name="T15" fmla="*/ 480 h 870"/>
                  <a:gd name="T16" fmla="+- 0 12240 11111"/>
                  <a:gd name="T17" fmla="*/ T16 w 2723"/>
                  <a:gd name="T18" fmla="+- 0 0 -390"/>
                  <a:gd name="T19" fmla="*/ 0 h 870"/>
                </a:gdLst>
                <a:ahLst/>
                <a:cxnLst>
                  <a:cxn ang="0">
                    <a:pos x="T1" y="T3"/>
                  </a:cxn>
                  <a:cxn ang="0">
                    <a:pos x="T5" y="T7"/>
                  </a:cxn>
                  <a:cxn ang="0">
                    <a:pos x="T9" y="T11"/>
                  </a:cxn>
                  <a:cxn ang="0">
                    <a:pos x="T13" y="T15"/>
                  </a:cxn>
                  <a:cxn ang="0">
                    <a:pos x="T17" y="T19"/>
                  </a:cxn>
                </a:cxnLst>
                <a:rect l="0" t="0" r="r" b="b"/>
                <a:pathLst>
                  <a:path w="2723" h="870">
                    <a:moveTo>
                      <a:pt x="1129" y="390"/>
                    </a:moveTo>
                    <a:lnTo>
                      <a:pt x="219" y="390"/>
                    </a:lnTo>
                    <a:lnTo>
                      <a:pt x="0" y="870"/>
                    </a:lnTo>
                    <a:lnTo>
                      <a:pt x="1129" y="870"/>
                    </a:lnTo>
                    <a:lnTo>
                      <a:pt x="1129" y="39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5" name="Parallelogram 4">
              <a:extLst>
                <a:ext uri="{FF2B5EF4-FFF2-40B4-BE49-F238E27FC236}">
                  <a16:creationId xmlns:a16="http://schemas.microsoft.com/office/drawing/2014/main" id="{CA25C81E-1CF2-739D-1A1D-53D596D8F540}"/>
                </a:ext>
              </a:extLst>
            </p:cNvPr>
            <p:cNvSpPr/>
            <p:nvPr userDrawn="1"/>
          </p:nvSpPr>
          <p:spPr>
            <a:xfrm>
              <a:off x="927882" y="131599"/>
              <a:ext cx="6199632" cy="304800"/>
            </a:xfrm>
            <a:prstGeom prst="parallelogram">
              <a:avLst>
                <a:gd name="adj" fmla="val 497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date">
            <a:extLst>
              <a:ext uri="{FF2B5EF4-FFF2-40B4-BE49-F238E27FC236}">
                <a16:creationId xmlns:a16="http://schemas.microsoft.com/office/drawing/2014/main" id="{D47B849C-02EC-5247-5199-F0B93A0A94BF}"/>
              </a:ext>
            </a:extLst>
          </p:cNvPr>
          <p:cNvSpPr/>
          <p:nvPr userDrawn="1"/>
        </p:nvSpPr>
        <p:spPr>
          <a:xfrm>
            <a:off x="609600" y="6477000"/>
            <a:ext cx="7924800" cy="3524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1000">
                <a:solidFill>
                  <a:schemeClr val="tx1">
                    <a:lumMod val="50000"/>
                    <a:lumOff val="50000"/>
                  </a:schemeClr>
                </a:solidFill>
                <a:latin typeface="+mn-lt"/>
              </a:rPr>
              <a:t>©</a:t>
            </a:r>
            <a:r>
              <a:rPr lang="en-US" sz="1000">
                <a:solidFill>
                  <a:srgbClr val="86388E"/>
                </a:solidFill>
                <a:latin typeface="+mn-lt"/>
              </a:rPr>
              <a:t> </a:t>
            </a:r>
            <a:r>
              <a:rPr lang="en-US" sz="1000">
                <a:solidFill>
                  <a:schemeClr val="tx1">
                    <a:lumMod val="50000"/>
                    <a:lumOff val="50000"/>
                  </a:schemeClr>
                </a:solidFill>
                <a:latin typeface="+mn-lt"/>
              </a:rPr>
              <a:t>2024 USI Insurance Services.  All rights reserved.</a:t>
            </a:r>
          </a:p>
        </p:txBody>
      </p:sp>
    </p:spTree>
    <p:extLst>
      <p:ext uri="{BB962C8B-B14F-4D97-AF65-F5344CB8AC3E}">
        <p14:creationId xmlns:p14="http://schemas.microsoft.com/office/powerpoint/2010/main" val="38615222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835C-DBEC-41A0-9FBB-21C1F6207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0166E-0E54-4734-9C3D-F804406AFE36}"/>
              </a:ext>
            </a:extLst>
          </p:cNvPr>
          <p:cNvSpPr>
            <a:spLocks noGrp="1"/>
          </p:cNvSpPr>
          <p:nvPr>
            <p:ph sz="half" idx="1"/>
          </p:nvPr>
        </p:nvSpPr>
        <p:spPr>
          <a:xfrm>
            <a:off x="228600" y="1066799"/>
            <a:ext cx="4297680" cy="5413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A27E8-7991-498D-97B2-705610708F36}"/>
              </a:ext>
            </a:extLst>
          </p:cNvPr>
          <p:cNvSpPr>
            <a:spLocks noGrp="1"/>
          </p:cNvSpPr>
          <p:nvPr>
            <p:ph sz="half" idx="2"/>
          </p:nvPr>
        </p:nvSpPr>
        <p:spPr>
          <a:xfrm>
            <a:off x="4611538" y="1072250"/>
            <a:ext cx="4297680" cy="5413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87761986-B0F5-D2F1-8AD8-51FD876BCFA1}"/>
              </a:ext>
            </a:extLst>
          </p:cNvPr>
          <p:cNvGrpSpPr/>
          <p:nvPr userDrawn="1"/>
        </p:nvGrpSpPr>
        <p:grpSpPr>
          <a:xfrm>
            <a:off x="-609719" y="-247650"/>
            <a:ext cx="10896838" cy="552450"/>
            <a:chOff x="-456108" y="-116051"/>
            <a:chExt cx="9185910" cy="552450"/>
          </a:xfrm>
        </p:grpSpPr>
        <p:grpSp>
          <p:nvGrpSpPr>
            <p:cNvPr id="6" name="Group 5">
              <a:extLst>
                <a:ext uri="{FF2B5EF4-FFF2-40B4-BE49-F238E27FC236}">
                  <a16:creationId xmlns:a16="http://schemas.microsoft.com/office/drawing/2014/main" id="{56858B9A-4813-2BCD-2D14-98D8D5245F92}"/>
                </a:ext>
              </a:extLst>
            </p:cNvPr>
            <p:cNvGrpSpPr/>
            <p:nvPr userDrawn="1"/>
          </p:nvGrpSpPr>
          <p:grpSpPr>
            <a:xfrm>
              <a:off x="-456108" y="-116051"/>
              <a:ext cx="9185910" cy="552450"/>
              <a:chOff x="-733" y="-390"/>
              <a:chExt cx="14466" cy="870"/>
            </a:xfrm>
          </p:grpSpPr>
          <p:sp>
            <p:nvSpPr>
              <p:cNvPr id="8" name="Freeform 10">
                <a:extLst>
                  <a:ext uri="{FF2B5EF4-FFF2-40B4-BE49-F238E27FC236}">
                    <a16:creationId xmlns:a16="http://schemas.microsoft.com/office/drawing/2014/main" id="{07E1DE00-575F-F7FB-DB09-31D28228A17C}"/>
                  </a:ext>
                </a:extLst>
              </p:cNvPr>
              <p:cNvSpPr/>
              <p:nvPr userDrawn="1"/>
            </p:nvSpPr>
            <p:spPr bwMode="auto">
              <a:xfrm>
                <a:off x="-733" y="-390"/>
                <a:ext cx="2449" cy="870"/>
              </a:xfrm>
              <a:custGeom>
                <a:avLst/>
                <a:gdLst>
                  <a:gd name="T0" fmla="+- 0 1537 -834"/>
                  <a:gd name="T1" fmla="*/ T0 w 2550"/>
                  <a:gd name="T2" fmla="+- 0 0 -390"/>
                  <a:gd name="T3" fmla="*/ 0 h 870"/>
                  <a:gd name="T4" fmla="+- 0 0 -834"/>
                  <a:gd name="T5" fmla="*/ T4 w 2550"/>
                  <a:gd name="T6" fmla="+- 0 0 -390"/>
                  <a:gd name="T7" fmla="*/ 0 h 870"/>
                  <a:gd name="T8" fmla="+- 0 0 -834"/>
                  <a:gd name="T9" fmla="*/ T8 w 2550"/>
                  <a:gd name="T10" fmla="+- 0 480 -390"/>
                  <a:gd name="T11" fmla="*/ 480 h 870"/>
                  <a:gd name="T12" fmla="+- 0 1319 -834"/>
                  <a:gd name="T13" fmla="*/ T12 w 2550"/>
                  <a:gd name="T14" fmla="+- 0 480 -390"/>
                  <a:gd name="T15" fmla="*/ 480 h 870"/>
                  <a:gd name="T16" fmla="+- 0 1537 -834"/>
                  <a:gd name="T17" fmla="*/ T16 w 2550"/>
                  <a:gd name="T18" fmla="+- 0 0 -390"/>
                  <a:gd name="T19" fmla="*/ 0 h 870"/>
                </a:gdLst>
                <a:ahLst/>
                <a:cxnLst>
                  <a:cxn ang="0">
                    <a:pos x="T1" y="T3"/>
                  </a:cxn>
                  <a:cxn ang="0">
                    <a:pos x="T5" y="T7"/>
                  </a:cxn>
                  <a:cxn ang="0">
                    <a:pos x="T9" y="T11"/>
                  </a:cxn>
                  <a:cxn ang="0">
                    <a:pos x="T13" y="T15"/>
                  </a:cxn>
                  <a:cxn ang="0">
                    <a:pos x="T17" y="T19"/>
                  </a:cxn>
                </a:cxnLst>
                <a:rect l="0" t="0" r="r" b="b"/>
                <a:pathLst>
                  <a:path w="2550" h="870">
                    <a:moveTo>
                      <a:pt x="2371" y="390"/>
                    </a:moveTo>
                    <a:lnTo>
                      <a:pt x="834" y="390"/>
                    </a:lnTo>
                    <a:lnTo>
                      <a:pt x="834" y="870"/>
                    </a:lnTo>
                    <a:lnTo>
                      <a:pt x="2153" y="870"/>
                    </a:lnTo>
                    <a:lnTo>
                      <a:pt x="2371"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12">
                <a:extLst>
                  <a:ext uri="{FF2B5EF4-FFF2-40B4-BE49-F238E27FC236}">
                    <a16:creationId xmlns:a16="http://schemas.microsoft.com/office/drawing/2014/main" id="{785AB36C-F2F7-A385-AC36-DAD2A1790083}"/>
                  </a:ext>
                </a:extLst>
              </p:cNvPr>
              <p:cNvSpPr/>
              <p:nvPr userDrawn="1"/>
            </p:nvSpPr>
            <p:spPr bwMode="auto">
              <a:xfrm>
                <a:off x="11111" y="-390"/>
                <a:ext cx="2622" cy="870"/>
              </a:xfrm>
              <a:custGeom>
                <a:avLst/>
                <a:gdLst>
                  <a:gd name="T0" fmla="+- 0 12240 11111"/>
                  <a:gd name="T1" fmla="*/ T0 w 2723"/>
                  <a:gd name="T2" fmla="+- 0 0 -390"/>
                  <a:gd name="T3" fmla="*/ 0 h 870"/>
                  <a:gd name="T4" fmla="+- 0 11330 11111"/>
                  <a:gd name="T5" fmla="*/ T4 w 2723"/>
                  <a:gd name="T6" fmla="+- 0 0 -390"/>
                  <a:gd name="T7" fmla="*/ 0 h 870"/>
                  <a:gd name="T8" fmla="+- 0 11111 11111"/>
                  <a:gd name="T9" fmla="*/ T8 w 2723"/>
                  <a:gd name="T10" fmla="+- 0 480 -390"/>
                  <a:gd name="T11" fmla="*/ 480 h 870"/>
                  <a:gd name="T12" fmla="+- 0 12240 11111"/>
                  <a:gd name="T13" fmla="*/ T12 w 2723"/>
                  <a:gd name="T14" fmla="+- 0 480 -390"/>
                  <a:gd name="T15" fmla="*/ 480 h 870"/>
                  <a:gd name="T16" fmla="+- 0 12240 11111"/>
                  <a:gd name="T17" fmla="*/ T16 w 2723"/>
                  <a:gd name="T18" fmla="+- 0 0 -390"/>
                  <a:gd name="T19" fmla="*/ 0 h 870"/>
                </a:gdLst>
                <a:ahLst/>
                <a:cxnLst>
                  <a:cxn ang="0">
                    <a:pos x="T1" y="T3"/>
                  </a:cxn>
                  <a:cxn ang="0">
                    <a:pos x="T5" y="T7"/>
                  </a:cxn>
                  <a:cxn ang="0">
                    <a:pos x="T9" y="T11"/>
                  </a:cxn>
                  <a:cxn ang="0">
                    <a:pos x="T13" y="T15"/>
                  </a:cxn>
                  <a:cxn ang="0">
                    <a:pos x="T17" y="T19"/>
                  </a:cxn>
                </a:cxnLst>
                <a:rect l="0" t="0" r="r" b="b"/>
                <a:pathLst>
                  <a:path w="2723" h="870">
                    <a:moveTo>
                      <a:pt x="1129" y="390"/>
                    </a:moveTo>
                    <a:lnTo>
                      <a:pt x="219" y="390"/>
                    </a:lnTo>
                    <a:lnTo>
                      <a:pt x="0" y="870"/>
                    </a:lnTo>
                    <a:lnTo>
                      <a:pt x="1129" y="870"/>
                    </a:lnTo>
                    <a:lnTo>
                      <a:pt x="1129" y="39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7" name="Parallelogram 6">
              <a:extLst>
                <a:ext uri="{FF2B5EF4-FFF2-40B4-BE49-F238E27FC236}">
                  <a16:creationId xmlns:a16="http://schemas.microsoft.com/office/drawing/2014/main" id="{3F891712-7443-F88B-A7D0-BA64B4DF9D55}"/>
                </a:ext>
              </a:extLst>
            </p:cNvPr>
            <p:cNvSpPr/>
            <p:nvPr userDrawn="1"/>
          </p:nvSpPr>
          <p:spPr>
            <a:xfrm>
              <a:off x="927882" y="131599"/>
              <a:ext cx="6199632" cy="304800"/>
            </a:xfrm>
            <a:prstGeom prst="parallelogram">
              <a:avLst>
                <a:gd name="adj" fmla="val 497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date">
            <a:extLst>
              <a:ext uri="{FF2B5EF4-FFF2-40B4-BE49-F238E27FC236}">
                <a16:creationId xmlns:a16="http://schemas.microsoft.com/office/drawing/2014/main" id="{5D849799-DA28-621C-6AE1-5D062C92BB37}"/>
              </a:ext>
            </a:extLst>
          </p:cNvPr>
          <p:cNvSpPr/>
          <p:nvPr userDrawn="1"/>
        </p:nvSpPr>
        <p:spPr>
          <a:xfrm>
            <a:off x="274320" y="6583681"/>
            <a:ext cx="8680618" cy="274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1000">
                <a:solidFill>
                  <a:schemeClr val="tx1">
                    <a:lumMod val="50000"/>
                    <a:lumOff val="50000"/>
                  </a:schemeClr>
                </a:solidFill>
                <a:latin typeface="+mn-lt"/>
              </a:rPr>
              <a:t>©</a:t>
            </a:r>
            <a:r>
              <a:rPr lang="en-US" sz="1000">
                <a:solidFill>
                  <a:srgbClr val="86388E"/>
                </a:solidFill>
                <a:latin typeface="+mn-lt"/>
              </a:rPr>
              <a:t> </a:t>
            </a:r>
            <a:r>
              <a:rPr lang="en-US" sz="1000">
                <a:solidFill>
                  <a:schemeClr val="tx1">
                    <a:lumMod val="50000"/>
                    <a:lumOff val="50000"/>
                  </a:schemeClr>
                </a:solidFill>
                <a:latin typeface="+mn-lt"/>
              </a:rPr>
              <a:t>2024 USI Insurance Services.  All rights reserved.</a:t>
            </a:r>
          </a:p>
        </p:txBody>
      </p:sp>
    </p:spTree>
    <p:extLst>
      <p:ext uri="{BB962C8B-B14F-4D97-AF65-F5344CB8AC3E}">
        <p14:creationId xmlns:p14="http://schemas.microsoft.com/office/powerpoint/2010/main" val="28737682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hree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835C-DBEC-41A0-9FBB-21C1F6207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0166E-0E54-4734-9C3D-F804406AFE36}"/>
              </a:ext>
            </a:extLst>
          </p:cNvPr>
          <p:cNvSpPr>
            <a:spLocks noGrp="1"/>
          </p:cNvSpPr>
          <p:nvPr>
            <p:ph sz="half" idx="1"/>
          </p:nvPr>
        </p:nvSpPr>
        <p:spPr>
          <a:xfrm>
            <a:off x="228600" y="1905000"/>
            <a:ext cx="4297680" cy="4575046"/>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A27E8-7991-498D-97B2-705610708F36}"/>
              </a:ext>
            </a:extLst>
          </p:cNvPr>
          <p:cNvSpPr>
            <a:spLocks noGrp="1"/>
          </p:cNvSpPr>
          <p:nvPr>
            <p:ph sz="half" idx="2"/>
          </p:nvPr>
        </p:nvSpPr>
        <p:spPr>
          <a:xfrm>
            <a:off x="4611538" y="1910451"/>
            <a:ext cx="4297680" cy="4575046"/>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81427A15-4AD8-9B08-99BC-3F7D0A3E160E}"/>
              </a:ext>
            </a:extLst>
          </p:cNvPr>
          <p:cNvSpPr>
            <a:spLocks noGrp="1"/>
          </p:cNvSpPr>
          <p:nvPr>
            <p:ph sz="half" idx="10"/>
          </p:nvPr>
        </p:nvSpPr>
        <p:spPr>
          <a:xfrm>
            <a:off x="234782" y="1073425"/>
            <a:ext cx="8674436" cy="755375"/>
          </a:xfrm>
        </p:spPr>
        <p:txBody>
          <a:bodyPr/>
          <a:lstStyle/>
          <a:p>
            <a:pPr lvl="0"/>
            <a:r>
              <a:rPr lang="en-US"/>
              <a:t>Click to edit Master text styles</a:t>
            </a:r>
          </a:p>
        </p:txBody>
      </p:sp>
      <p:grpSp>
        <p:nvGrpSpPr>
          <p:cNvPr id="6" name="Group 5">
            <a:extLst>
              <a:ext uri="{FF2B5EF4-FFF2-40B4-BE49-F238E27FC236}">
                <a16:creationId xmlns:a16="http://schemas.microsoft.com/office/drawing/2014/main" id="{8EB4565C-7E9C-7573-40FB-2DBF722FBC16}"/>
              </a:ext>
            </a:extLst>
          </p:cNvPr>
          <p:cNvGrpSpPr/>
          <p:nvPr userDrawn="1"/>
        </p:nvGrpSpPr>
        <p:grpSpPr>
          <a:xfrm>
            <a:off x="-609719" y="-247650"/>
            <a:ext cx="10896838" cy="552450"/>
            <a:chOff x="-456108" y="-116051"/>
            <a:chExt cx="9185910" cy="552450"/>
          </a:xfrm>
        </p:grpSpPr>
        <p:grpSp>
          <p:nvGrpSpPr>
            <p:cNvPr id="7" name="Group 6">
              <a:extLst>
                <a:ext uri="{FF2B5EF4-FFF2-40B4-BE49-F238E27FC236}">
                  <a16:creationId xmlns:a16="http://schemas.microsoft.com/office/drawing/2014/main" id="{DB12C2AC-FE9F-BA14-2E97-768A9BA4820D}"/>
                </a:ext>
              </a:extLst>
            </p:cNvPr>
            <p:cNvGrpSpPr/>
            <p:nvPr userDrawn="1"/>
          </p:nvGrpSpPr>
          <p:grpSpPr>
            <a:xfrm>
              <a:off x="-456108" y="-116051"/>
              <a:ext cx="9185910" cy="552450"/>
              <a:chOff x="-733" y="-390"/>
              <a:chExt cx="14466" cy="870"/>
            </a:xfrm>
          </p:grpSpPr>
          <p:sp>
            <p:nvSpPr>
              <p:cNvPr id="9" name="Freeform 10">
                <a:extLst>
                  <a:ext uri="{FF2B5EF4-FFF2-40B4-BE49-F238E27FC236}">
                    <a16:creationId xmlns:a16="http://schemas.microsoft.com/office/drawing/2014/main" id="{BB056427-877F-5946-1674-AFB81A4CD199}"/>
                  </a:ext>
                </a:extLst>
              </p:cNvPr>
              <p:cNvSpPr/>
              <p:nvPr userDrawn="1"/>
            </p:nvSpPr>
            <p:spPr bwMode="auto">
              <a:xfrm>
                <a:off x="-733" y="-390"/>
                <a:ext cx="2449" cy="870"/>
              </a:xfrm>
              <a:custGeom>
                <a:avLst/>
                <a:gdLst>
                  <a:gd name="T0" fmla="+- 0 1537 -834"/>
                  <a:gd name="T1" fmla="*/ T0 w 2550"/>
                  <a:gd name="T2" fmla="+- 0 0 -390"/>
                  <a:gd name="T3" fmla="*/ 0 h 870"/>
                  <a:gd name="T4" fmla="+- 0 0 -834"/>
                  <a:gd name="T5" fmla="*/ T4 w 2550"/>
                  <a:gd name="T6" fmla="+- 0 0 -390"/>
                  <a:gd name="T7" fmla="*/ 0 h 870"/>
                  <a:gd name="T8" fmla="+- 0 0 -834"/>
                  <a:gd name="T9" fmla="*/ T8 w 2550"/>
                  <a:gd name="T10" fmla="+- 0 480 -390"/>
                  <a:gd name="T11" fmla="*/ 480 h 870"/>
                  <a:gd name="T12" fmla="+- 0 1319 -834"/>
                  <a:gd name="T13" fmla="*/ T12 w 2550"/>
                  <a:gd name="T14" fmla="+- 0 480 -390"/>
                  <a:gd name="T15" fmla="*/ 480 h 870"/>
                  <a:gd name="T16" fmla="+- 0 1537 -834"/>
                  <a:gd name="T17" fmla="*/ T16 w 2550"/>
                  <a:gd name="T18" fmla="+- 0 0 -390"/>
                  <a:gd name="T19" fmla="*/ 0 h 870"/>
                </a:gdLst>
                <a:ahLst/>
                <a:cxnLst>
                  <a:cxn ang="0">
                    <a:pos x="T1" y="T3"/>
                  </a:cxn>
                  <a:cxn ang="0">
                    <a:pos x="T5" y="T7"/>
                  </a:cxn>
                  <a:cxn ang="0">
                    <a:pos x="T9" y="T11"/>
                  </a:cxn>
                  <a:cxn ang="0">
                    <a:pos x="T13" y="T15"/>
                  </a:cxn>
                  <a:cxn ang="0">
                    <a:pos x="T17" y="T19"/>
                  </a:cxn>
                </a:cxnLst>
                <a:rect l="0" t="0" r="r" b="b"/>
                <a:pathLst>
                  <a:path w="2550" h="870">
                    <a:moveTo>
                      <a:pt x="2371" y="390"/>
                    </a:moveTo>
                    <a:lnTo>
                      <a:pt x="834" y="390"/>
                    </a:lnTo>
                    <a:lnTo>
                      <a:pt x="834" y="870"/>
                    </a:lnTo>
                    <a:lnTo>
                      <a:pt x="2153" y="870"/>
                    </a:lnTo>
                    <a:lnTo>
                      <a:pt x="2371"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12">
                <a:extLst>
                  <a:ext uri="{FF2B5EF4-FFF2-40B4-BE49-F238E27FC236}">
                    <a16:creationId xmlns:a16="http://schemas.microsoft.com/office/drawing/2014/main" id="{2E1CF834-B62B-524E-D78C-BE35396BBA6B}"/>
                  </a:ext>
                </a:extLst>
              </p:cNvPr>
              <p:cNvSpPr/>
              <p:nvPr userDrawn="1"/>
            </p:nvSpPr>
            <p:spPr bwMode="auto">
              <a:xfrm>
                <a:off x="11111" y="-390"/>
                <a:ext cx="2622" cy="870"/>
              </a:xfrm>
              <a:custGeom>
                <a:avLst/>
                <a:gdLst>
                  <a:gd name="T0" fmla="+- 0 12240 11111"/>
                  <a:gd name="T1" fmla="*/ T0 w 2723"/>
                  <a:gd name="T2" fmla="+- 0 0 -390"/>
                  <a:gd name="T3" fmla="*/ 0 h 870"/>
                  <a:gd name="T4" fmla="+- 0 11330 11111"/>
                  <a:gd name="T5" fmla="*/ T4 w 2723"/>
                  <a:gd name="T6" fmla="+- 0 0 -390"/>
                  <a:gd name="T7" fmla="*/ 0 h 870"/>
                  <a:gd name="T8" fmla="+- 0 11111 11111"/>
                  <a:gd name="T9" fmla="*/ T8 w 2723"/>
                  <a:gd name="T10" fmla="+- 0 480 -390"/>
                  <a:gd name="T11" fmla="*/ 480 h 870"/>
                  <a:gd name="T12" fmla="+- 0 12240 11111"/>
                  <a:gd name="T13" fmla="*/ T12 w 2723"/>
                  <a:gd name="T14" fmla="+- 0 480 -390"/>
                  <a:gd name="T15" fmla="*/ 480 h 870"/>
                  <a:gd name="T16" fmla="+- 0 12240 11111"/>
                  <a:gd name="T17" fmla="*/ T16 w 2723"/>
                  <a:gd name="T18" fmla="+- 0 0 -390"/>
                  <a:gd name="T19" fmla="*/ 0 h 870"/>
                </a:gdLst>
                <a:ahLst/>
                <a:cxnLst>
                  <a:cxn ang="0">
                    <a:pos x="T1" y="T3"/>
                  </a:cxn>
                  <a:cxn ang="0">
                    <a:pos x="T5" y="T7"/>
                  </a:cxn>
                  <a:cxn ang="0">
                    <a:pos x="T9" y="T11"/>
                  </a:cxn>
                  <a:cxn ang="0">
                    <a:pos x="T13" y="T15"/>
                  </a:cxn>
                  <a:cxn ang="0">
                    <a:pos x="T17" y="T19"/>
                  </a:cxn>
                </a:cxnLst>
                <a:rect l="0" t="0" r="r" b="b"/>
                <a:pathLst>
                  <a:path w="2723" h="870">
                    <a:moveTo>
                      <a:pt x="1129" y="390"/>
                    </a:moveTo>
                    <a:lnTo>
                      <a:pt x="219" y="390"/>
                    </a:lnTo>
                    <a:lnTo>
                      <a:pt x="0" y="870"/>
                    </a:lnTo>
                    <a:lnTo>
                      <a:pt x="1129" y="870"/>
                    </a:lnTo>
                    <a:lnTo>
                      <a:pt x="1129" y="39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8" name="Parallelogram 7">
              <a:extLst>
                <a:ext uri="{FF2B5EF4-FFF2-40B4-BE49-F238E27FC236}">
                  <a16:creationId xmlns:a16="http://schemas.microsoft.com/office/drawing/2014/main" id="{E9C0342D-C0A0-64D0-E892-DC37758FE3A4}"/>
                </a:ext>
              </a:extLst>
            </p:cNvPr>
            <p:cNvSpPr/>
            <p:nvPr userDrawn="1"/>
          </p:nvSpPr>
          <p:spPr>
            <a:xfrm>
              <a:off x="927882" y="131599"/>
              <a:ext cx="6199632" cy="304800"/>
            </a:xfrm>
            <a:prstGeom prst="parallelogram">
              <a:avLst>
                <a:gd name="adj" fmla="val 497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date">
            <a:extLst>
              <a:ext uri="{FF2B5EF4-FFF2-40B4-BE49-F238E27FC236}">
                <a16:creationId xmlns:a16="http://schemas.microsoft.com/office/drawing/2014/main" id="{BE5BAAE4-EF86-B36E-27AC-69F3612A1DF2}"/>
              </a:ext>
            </a:extLst>
          </p:cNvPr>
          <p:cNvSpPr/>
          <p:nvPr userDrawn="1"/>
        </p:nvSpPr>
        <p:spPr>
          <a:xfrm>
            <a:off x="228600" y="6553200"/>
            <a:ext cx="8763000" cy="304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1000">
                <a:solidFill>
                  <a:schemeClr val="tx1">
                    <a:lumMod val="50000"/>
                    <a:lumOff val="50000"/>
                  </a:schemeClr>
                </a:solidFill>
                <a:latin typeface="+mn-lt"/>
              </a:rPr>
              <a:t>©</a:t>
            </a:r>
            <a:r>
              <a:rPr lang="en-US" sz="1000">
                <a:solidFill>
                  <a:srgbClr val="86388E"/>
                </a:solidFill>
                <a:latin typeface="+mn-lt"/>
              </a:rPr>
              <a:t> </a:t>
            </a:r>
            <a:r>
              <a:rPr lang="en-US" sz="1000">
                <a:solidFill>
                  <a:schemeClr val="tx1">
                    <a:lumMod val="50000"/>
                    <a:lumOff val="50000"/>
                  </a:schemeClr>
                </a:solidFill>
                <a:latin typeface="+mn-lt"/>
              </a:rPr>
              <a:t>2024 USI Insurance Services.  All rights reserved.</a:t>
            </a:r>
          </a:p>
        </p:txBody>
      </p:sp>
    </p:spTree>
    <p:extLst>
      <p:ext uri="{BB962C8B-B14F-4D97-AF65-F5344CB8AC3E}">
        <p14:creationId xmlns:p14="http://schemas.microsoft.com/office/powerpoint/2010/main" val="38974002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lists with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835C-DBEC-41A0-9FBB-21C1F6207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0166E-0E54-4734-9C3D-F804406AFE36}"/>
              </a:ext>
            </a:extLst>
          </p:cNvPr>
          <p:cNvSpPr>
            <a:spLocks noGrp="1"/>
          </p:cNvSpPr>
          <p:nvPr>
            <p:ph sz="half" idx="1"/>
          </p:nvPr>
        </p:nvSpPr>
        <p:spPr>
          <a:xfrm>
            <a:off x="228600" y="1905000"/>
            <a:ext cx="3962400" cy="4575046"/>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A27E8-7991-498D-97B2-705610708F36}"/>
              </a:ext>
            </a:extLst>
          </p:cNvPr>
          <p:cNvSpPr>
            <a:spLocks noGrp="1"/>
          </p:cNvSpPr>
          <p:nvPr>
            <p:ph sz="half" idx="2"/>
          </p:nvPr>
        </p:nvSpPr>
        <p:spPr>
          <a:xfrm>
            <a:off x="4946818" y="1910451"/>
            <a:ext cx="3962400" cy="4575046"/>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81427A15-4AD8-9B08-99BC-3F7D0A3E160E}"/>
              </a:ext>
            </a:extLst>
          </p:cNvPr>
          <p:cNvSpPr>
            <a:spLocks noGrp="1"/>
          </p:cNvSpPr>
          <p:nvPr>
            <p:ph sz="half" idx="10"/>
          </p:nvPr>
        </p:nvSpPr>
        <p:spPr>
          <a:xfrm>
            <a:off x="234782" y="1073425"/>
            <a:ext cx="8674436" cy="755375"/>
          </a:xfrm>
        </p:spPr>
        <p:txBody>
          <a:bodyPr/>
          <a:lstStyle/>
          <a:p>
            <a:pPr lvl="0"/>
            <a:r>
              <a:rPr lang="en-US"/>
              <a:t>Click to edit Master text styles</a:t>
            </a:r>
          </a:p>
        </p:txBody>
      </p:sp>
      <p:cxnSp>
        <p:nvCxnSpPr>
          <p:cNvPr id="6" name="Straight Connector 5">
            <a:extLst>
              <a:ext uri="{FF2B5EF4-FFF2-40B4-BE49-F238E27FC236}">
                <a16:creationId xmlns:a16="http://schemas.microsoft.com/office/drawing/2014/main" id="{FEE3EA8B-D6E9-DBD5-8BD3-6B131EF2667E}"/>
              </a:ext>
            </a:extLst>
          </p:cNvPr>
          <p:cNvCxnSpPr/>
          <p:nvPr userDrawn="1"/>
        </p:nvCxnSpPr>
        <p:spPr>
          <a:xfrm flipH="1">
            <a:off x="4572000" y="2259106"/>
            <a:ext cx="0" cy="2998694"/>
          </a:xfrm>
          <a:prstGeom prst="line">
            <a:avLst/>
          </a:prstGeom>
        </p:spPr>
        <p:style>
          <a:lnRef idx="3">
            <a:schemeClr val="accent1"/>
          </a:lnRef>
          <a:fillRef idx="0">
            <a:schemeClr val="accent1"/>
          </a:fillRef>
          <a:effectRef idx="2">
            <a:schemeClr val="accent1"/>
          </a:effectRef>
          <a:fontRef idx="minor">
            <a:schemeClr val="tx1"/>
          </a:fontRef>
        </p:style>
      </p:cxnSp>
      <p:grpSp>
        <p:nvGrpSpPr>
          <p:cNvPr id="7" name="Group 6">
            <a:extLst>
              <a:ext uri="{FF2B5EF4-FFF2-40B4-BE49-F238E27FC236}">
                <a16:creationId xmlns:a16="http://schemas.microsoft.com/office/drawing/2014/main" id="{44267280-76D2-9F48-02A6-CD7EA4D0CE8B}"/>
              </a:ext>
            </a:extLst>
          </p:cNvPr>
          <p:cNvGrpSpPr/>
          <p:nvPr userDrawn="1"/>
        </p:nvGrpSpPr>
        <p:grpSpPr>
          <a:xfrm>
            <a:off x="-609719" y="-247650"/>
            <a:ext cx="10896838" cy="552450"/>
            <a:chOff x="-456108" y="-116051"/>
            <a:chExt cx="9185910" cy="552450"/>
          </a:xfrm>
        </p:grpSpPr>
        <p:grpSp>
          <p:nvGrpSpPr>
            <p:cNvPr id="8" name="Group 7">
              <a:extLst>
                <a:ext uri="{FF2B5EF4-FFF2-40B4-BE49-F238E27FC236}">
                  <a16:creationId xmlns:a16="http://schemas.microsoft.com/office/drawing/2014/main" id="{E765E72D-D5B6-9FE6-3E24-7237C4E9684C}"/>
                </a:ext>
              </a:extLst>
            </p:cNvPr>
            <p:cNvGrpSpPr/>
            <p:nvPr userDrawn="1"/>
          </p:nvGrpSpPr>
          <p:grpSpPr>
            <a:xfrm>
              <a:off x="-456108" y="-116051"/>
              <a:ext cx="9185910" cy="552450"/>
              <a:chOff x="-733" y="-390"/>
              <a:chExt cx="14466" cy="870"/>
            </a:xfrm>
          </p:grpSpPr>
          <p:sp>
            <p:nvSpPr>
              <p:cNvPr id="10" name="Freeform 10">
                <a:extLst>
                  <a:ext uri="{FF2B5EF4-FFF2-40B4-BE49-F238E27FC236}">
                    <a16:creationId xmlns:a16="http://schemas.microsoft.com/office/drawing/2014/main" id="{5EC4B655-25E3-325D-2B1F-F307A64671F1}"/>
                  </a:ext>
                </a:extLst>
              </p:cNvPr>
              <p:cNvSpPr/>
              <p:nvPr userDrawn="1"/>
            </p:nvSpPr>
            <p:spPr bwMode="auto">
              <a:xfrm>
                <a:off x="-733" y="-390"/>
                <a:ext cx="2449" cy="870"/>
              </a:xfrm>
              <a:custGeom>
                <a:avLst/>
                <a:gdLst>
                  <a:gd name="T0" fmla="+- 0 1537 -834"/>
                  <a:gd name="T1" fmla="*/ T0 w 2550"/>
                  <a:gd name="T2" fmla="+- 0 0 -390"/>
                  <a:gd name="T3" fmla="*/ 0 h 870"/>
                  <a:gd name="T4" fmla="+- 0 0 -834"/>
                  <a:gd name="T5" fmla="*/ T4 w 2550"/>
                  <a:gd name="T6" fmla="+- 0 0 -390"/>
                  <a:gd name="T7" fmla="*/ 0 h 870"/>
                  <a:gd name="T8" fmla="+- 0 0 -834"/>
                  <a:gd name="T9" fmla="*/ T8 w 2550"/>
                  <a:gd name="T10" fmla="+- 0 480 -390"/>
                  <a:gd name="T11" fmla="*/ 480 h 870"/>
                  <a:gd name="T12" fmla="+- 0 1319 -834"/>
                  <a:gd name="T13" fmla="*/ T12 w 2550"/>
                  <a:gd name="T14" fmla="+- 0 480 -390"/>
                  <a:gd name="T15" fmla="*/ 480 h 870"/>
                  <a:gd name="T16" fmla="+- 0 1537 -834"/>
                  <a:gd name="T17" fmla="*/ T16 w 2550"/>
                  <a:gd name="T18" fmla="+- 0 0 -390"/>
                  <a:gd name="T19" fmla="*/ 0 h 870"/>
                </a:gdLst>
                <a:ahLst/>
                <a:cxnLst>
                  <a:cxn ang="0">
                    <a:pos x="T1" y="T3"/>
                  </a:cxn>
                  <a:cxn ang="0">
                    <a:pos x="T5" y="T7"/>
                  </a:cxn>
                  <a:cxn ang="0">
                    <a:pos x="T9" y="T11"/>
                  </a:cxn>
                  <a:cxn ang="0">
                    <a:pos x="T13" y="T15"/>
                  </a:cxn>
                  <a:cxn ang="0">
                    <a:pos x="T17" y="T19"/>
                  </a:cxn>
                </a:cxnLst>
                <a:rect l="0" t="0" r="r" b="b"/>
                <a:pathLst>
                  <a:path w="2550" h="870">
                    <a:moveTo>
                      <a:pt x="2371" y="390"/>
                    </a:moveTo>
                    <a:lnTo>
                      <a:pt x="834" y="390"/>
                    </a:lnTo>
                    <a:lnTo>
                      <a:pt x="834" y="870"/>
                    </a:lnTo>
                    <a:lnTo>
                      <a:pt x="2153" y="870"/>
                    </a:lnTo>
                    <a:lnTo>
                      <a:pt x="2371"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2">
                <a:extLst>
                  <a:ext uri="{FF2B5EF4-FFF2-40B4-BE49-F238E27FC236}">
                    <a16:creationId xmlns:a16="http://schemas.microsoft.com/office/drawing/2014/main" id="{E77E4CA4-C95A-DE39-F88E-CA4FA286D1F0}"/>
                  </a:ext>
                </a:extLst>
              </p:cNvPr>
              <p:cNvSpPr/>
              <p:nvPr userDrawn="1"/>
            </p:nvSpPr>
            <p:spPr bwMode="auto">
              <a:xfrm>
                <a:off x="11111" y="-390"/>
                <a:ext cx="2622" cy="870"/>
              </a:xfrm>
              <a:custGeom>
                <a:avLst/>
                <a:gdLst>
                  <a:gd name="T0" fmla="+- 0 12240 11111"/>
                  <a:gd name="T1" fmla="*/ T0 w 2723"/>
                  <a:gd name="T2" fmla="+- 0 0 -390"/>
                  <a:gd name="T3" fmla="*/ 0 h 870"/>
                  <a:gd name="T4" fmla="+- 0 11330 11111"/>
                  <a:gd name="T5" fmla="*/ T4 w 2723"/>
                  <a:gd name="T6" fmla="+- 0 0 -390"/>
                  <a:gd name="T7" fmla="*/ 0 h 870"/>
                  <a:gd name="T8" fmla="+- 0 11111 11111"/>
                  <a:gd name="T9" fmla="*/ T8 w 2723"/>
                  <a:gd name="T10" fmla="+- 0 480 -390"/>
                  <a:gd name="T11" fmla="*/ 480 h 870"/>
                  <a:gd name="T12" fmla="+- 0 12240 11111"/>
                  <a:gd name="T13" fmla="*/ T12 w 2723"/>
                  <a:gd name="T14" fmla="+- 0 480 -390"/>
                  <a:gd name="T15" fmla="*/ 480 h 870"/>
                  <a:gd name="T16" fmla="+- 0 12240 11111"/>
                  <a:gd name="T17" fmla="*/ T16 w 2723"/>
                  <a:gd name="T18" fmla="+- 0 0 -390"/>
                  <a:gd name="T19" fmla="*/ 0 h 870"/>
                </a:gdLst>
                <a:ahLst/>
                <a:cxnLst>
                  <a:cxn ang="0">
                    <a:pos x="T1" y="T3"/>
                  </a:cxn>
                  <a:cxn ang="0">
                    <a:pos x="T5" y="T7"/>
                  </a:cxn>
                  <a:cxn ang="0">
                    <a:pos x="T9" y="T11"/>
                  </a:cxn>
                  <a:cxn ang="0">
                    <a:pos x="T13" y="T15"/>
                  </a:cxn>
                  <a:cxn ang="0">
                    <a:pos x="T17" y="T19"/>
                  </a:cxn>
                </a:cxnLst>
                <a:rect l="0" t="0" r="r" b="b"/>
                <a:pathLst>
                  <a:path w="2723" h="870">
                    <a:moveTo>
                      <a:pt x="1129" y="390"/>
                    </a:moveTo>
                    <a:lnTo>
                      <a:pt x="219" y="390"/>
                    </a:lnTo>
                    <a:lnTo>
                      <a:pt x="0" y="870"/>
                    </a:lnTo>
                    <a:lnTo>
                      <a:pt x="1129" y="870"/>
                    </a:lnTo>
                    <a:lnTo>
                      <a:pt x="1129" y="39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9" name="Parallelogram 8">
              <a:extLst>
                <a:ext uri="{FF2B5EF4-FFF2-40B4-BE49-F238E27FC236}">
                  <a16:creationId xmlns:a16="http://schemas.microsoft.com/office/drawing/2014/main" id="{3592B2B5-D977-4B16-FB7F-9351C3A192B0}"/>
                </a:ext>
              </a:extLst>
            </p:cNvPr>
            <p:cNvSpPr/>
            <p:nvPr userDrawn="1"/>
          </p:nvSpPr>
          <p:spPr>
            <a:xfrm>
              <a:off x="927882" y="131599"/>
              <a:ext cx="6199632" cy="304800"/>
            </a:xfrm>
            <a:prstGeom prst="parallelogram">
              <a:avLst>
                <a:gd name="adj" fmla="val 497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date">
            <a:extLst>
              <a:ext uri="{FF2B5EF4-FFF2-40B4-BE49-F238E27FC236}">
                <a16:creationId xmlns:a16="http://schemas.microsoft.com/office/drawing/2014/main" id="{2F58B776-B58D-A5B6-D104-CB406EC5909E}"/>
              </a:ext>
            </a:extLst>
          </p:cNvPr>
          <p:cNvSpPr/>
          <p:nvPr userDrawn="1"/>
        </p:nvSpPr>
        <p:spPr>
          <a:xfrm>
            <a:off x="228600" y="6553200"/>
            <a:ext cx="8686798" cy="304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1000">
                <a:solidFill>
                  <a:schemeClr val="tx1">
                    <a:lumMod val="50000"/>
                    <a:lumOff val="50000"/>
                  </a:schemeClr>
                </a:solidFill>
                <a:latin typeface="+mn-lt"/>
              </a:rPr>
              <a:t>©</a:t>
            </a:r>
            <a:r>
              <a:rPr lang="en-US" sz="1000">
                <a:solidFill>
                  <a:srgbClr val="86388E"/>
                </a:solidFill>
                <a:latin typeface="+mn-lt"/>
              </a:rPr>
              <a:t> </a:t>
            </a:r>
            <a:r>
              <a:rPr lang="en-US" sz="1000">
                <a:solidFill>
                  <a:schemeClr val="tx1">
                    <a:lumMod val="50000"/>
                    <a:lumOff val="50000"/>
                  </a:schemeClr>
                </a:solidFill>
                <a:latin typeface="+mn-lt"/>
              </a:rPr>
              <a:t>2024 USI Insurance Services.  All rights reserved.</a:t>
            </a:r>
          </a:p>
        </p:txBody>
      </p:sp>
    </p:spTree>
    <p:extLst>
      <p:ext uri="{BB962C8B-B14F-4D97-AF65-F5344CB8AC3E}">
        <p14:creationId xmlns:p14="http://schemas.microsoft.com/office/powerpoint/2010/main" val="16143004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BA81-651D-47CA-9F41-13E6C2AB3A7B}"/>
              </a:ext>
            </a:extLst>
          </p:cNvPr>
          <p:cNvSpPr>
            <a:spLocks noGrp="1"/>
          </p:cNvSpPr>
          <p:nvPr>
            <p:ph type="title"/>
          </p:nvPr>
        </p:nvSpPr>
        <p:spPr>
          <a:xfrm>
            <a:off x="1981200" y="2438401"/>
            <a:ext cx="6529388" cy="121920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F776ABC5-27FB-4A7F-BE43-EC4AC75018D7}"/>
              </a:ext>
            </a:extLst>
          </p:cNvPr>
          <p:cNvSpPr>
            <a:spLocks noGrp="1"/>
          </p:cNvSpPr>
          <p:nvPr>
            <p:ph type="body" idx="1"/>
          </p:nvPr>
        </p:nvSpPr>
        <p:spPr>
          <a:xfrm>
            <a:off x="1981200" y="3657601"/>
            <a:ext cx="652938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arallelogram 11">
            <a:extLst>
              <a:ext uri="{FF2B5EF4-FFF2-40B4-BE49-F238E27FC236}">
                <a16:creationId xmlns:a16="http://schemas.microsoft.com/office/drawing/2014/main" id="{24F8CB0D-67C6-41A4-A1CD-2258749D2378}"/>
              </a:ext>
            </a:extLst>
          </p:cNvPr>
          <p:cNvSpPr/>
          <p:nvPr userDrawn="1"/>
        </p:nvSpPr>
        <p:spPr>
          <a:xfrm>
            <a:off x="-4383" y="-8627"/>
            <a:ext cx="2751896" cy="2904206"/>
          </a:xfrm>
          <a:custGeom>
            <a:avLst/>
            <a:gdLst>
              <a:gd name="connsiteX0" fmla="*/ 4383 w 3935493"/>
              <a:gd name="connsiteY0" fmla="*/ 2904206 h 2904206"/>
              <a:gd name="connsiteX1" fmla="*/ 0 w 3935493"/>
              <a:gd name="connsiteY1" fmla="*/ 8627 h 2904206"/>
              <a:gd name="connsiteX2" fmla="*/ 3935493 w 3935493"/>
              <a:gd name="connsiteY2" fmla="*/ 0 h 2904206"/>
              <a:gd name="connsiteX3" fmla="*/ 1845114 w 3935493"/>
              <a:gd name="connsiteY3" fmla="*/ 2904206 h 2904206"/>
              <a:gd name="connsiteX4" fmla="*/ 4383 w 3935493"/>
              <a:gd name="connsiteY4" fmla="*/ 2904206 h 2904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493" h="2904206">
                <a:moveTo>
                  <a:pt x="4383" y="2904206"/>
                </a:moveTo>
                <a:lnTo>
                  <a:pt x="0" y="8627"/>
                </a:lnTo>
                <a:lnTo>
                  <a:pt x="3935493" y="0"/>
                </a:lnTo>
                <a:lnTo>
                  <a:pt x="1845114" y="2904206"/>
                </a:lnTo>
                <a:lnTo>
                  <a:pt x="4383" y="290420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ADD9014A-C965-4A95-A7D7-8D6EF11C89D6}"/>
              </a:ext>
            </a:extLst>
          </p:cNvPr>
          <p:cNvSpPr/>
          <p:nvPr userDrawn="1"/>
        </p:nvSpPr>
        <p:spPr>
          <a:xfrm flipH="1">
            <a:off x="7467600" y="3962404"/>
            <a:ext cx="1676400" cy="28955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076357B6-CC3B-4995-8443-FA0570062EBA}"/>
              </a:ext>
            </a:extLst>
          </p:cNvPr>
          <p:cNvSpPr/>
          <p:nvPr userDrawn="1"/>
        </p:nvSpPr>
        <p:spPr>
          <a:xfrm flipV="1">
            <a:off x="-4383" y="2971801"/>
            <a:ext cx="1244122" cy="266699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B924355-3204-4E8A-8599-F869C969EC71}"/>
              </a:ext>
            </a:extLst>
          </p:cNvPr>
          <p:cNvCxnSpPr/>
          <p:nvPr userDrawn="1"/>
        </p:nvCxnSpPr>
        <p:spPr>
          <a:xfrm flipV="1">
            <a:off x="7359551" y="3657601"/>
            <a:ext cx="1892498" cy="333284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2694E82-E35F-4C0F-946C-4CF3CCE6B806}"/>
              </a:ext>
            </a:extLst>
          </p:cNvPr>
          <p:cNvCxnSpPr/>
          <p:nvPr userDrawn="1"/>
        </p:nvCxnSpPr>
        <p:spPr>
          <a:xfrm flipV="1">
            <a:off x="-304800" y="-228600"/>
            <a:ext cx="1280160" cy="2560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date">
            <a:extLst>
              <a:ext uri="{FF2B5EF4-FFF2-40B4-BE49-F238E27FC236}">
                <a16:creationId xmlns:a16="http://schemas.microsoft.com/office/drawing/2014/main" id="{DD630A07-17BD-1128-2765-8F9FE424A9D8}"/>
              </a:ext>
            </a:extLst>
          </p:cNvPr>
          <p:cNvSpPr/>
          <p:nvPr userDrawn="1"/>
        </p:nvSpPr>
        <p:spPr>
          <a:xfrm>
            <a:off x="838200" y="6553200"/>
            <a:ext cx="6172200" cy="304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1000">
                <a:solidFill>
                  <a:schemeClr val="tx1">
                    <a:lumMod val="50000"/>
                    <a:lumOff val="50000"/>
                  </a:schemeClr>
                </a:solidFill>
                <a:latin typeface="+mn-lt"/>
              </a:rPr>
              <a:t>©</a:t>
            </a:r>
            <a:r>
              <a:rPr lang="en-US" sz="1000">
                <a:solidFill>
                  <a:srgbClr val="86388E"/>
                </a:solidFill>
                <a:latin typeface="+mn-lt"/>
              </a:rPr>
              <a:t> </a:t>
            </a:r>
            <a:r>
              <a:rPr lang="en-US" sz="1000">
                <a:solidFill>
                  <a:schemeClr val="tx1">
                    <a:lumMod val="50000"/>
                    <a:lumOff val="50000"/>
                  </a:schemeClr>
                </a:solidFill>
                <a:latin typeface="+mn-lt"/>
              </a:rPr>
              <a:t>2024 USI Insurance Services.  All rights reserved.</a:t>
            </a:r>
          </a:p>
        </p:txBody>
      </p:sp>
    </p:spTree>
    <p:extLst>
      <p:ext uri="{BB962C8B-B14F-4D97-AF65-F5344CB8AC3E}">
        <p14:creationId xmlns:p14="http://schemas.microsoft.com/office/powerpoint/2010/main" val="38083472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Lft Callout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835C-DBEC-41A0-9FBB-21C1F6207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0166E-0E54-4734-9C3D-F804406AFE36}"/>
              </a:ext>
            </a:extLst>
          </p:cNvPr>
          <p:cNvSpPr>
            <a:spLocks noGrp="1"/>
          </p:cNvSpPr>
          <p:nvPr>
            <p:ph sz="half" idx="1"/>
          </p:nvPr>
        </p:nvSpPr>
        <p:spPr>
          <a:xfrm>
            <a:off x="228600" y="1066799"/>
            <a:ext cx="2926080" cy="5413248"/>
          </a:xfrm>
          <a:solidFill>
            <a:schemeClr val="accent2">
              <a:lumMod val="20000"/>
              <a:lumOff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A27E8-7991-498D-97B2-705610708F36}"/>
              </a:ext>
            </a:extLst>
          </p:cNvPr>
          <p:cNvSpPr>
            <a:spLocks noGrp="1"/>
          </p:cNvSpPr>
          <p:nvPr>
            <p:ph sz="half" idx="2"/>
          </p:nvPr>
        </p:nvSpPr>
        <p:spPr>
          <a:xfrm>
            <a:off x="3273552" y="1066799"/>
            <a:ext cx="5641848" cy="5413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36529FEE-AC26-AFDA-3237-97B3D19B5EE1}"/>
              </a:ext>
            </a:extLst>
          </p:cNvPr>
          <p:cNvGrpSpPr/>
          <p:nvPr userDrawn="1"/>
        </p:nvGrpSpPr>
        <p:grpSpPr>
          <a:xfrm>
            <a:off x="-609719" y="-247650"/>
            <a:ext cx="10896838" cy="552450"/>
            <a:chOff x="-456108" y="-116051"/>
            <a:chExt cx="9185910" cy="552450"/>
          </a:xfrm>
        </p:grpSpPr>
        <p:grpSp>
          <p:nvGrpSpPr>
            <p:cNvPr id="6" name="Group 5">
              <a:extLst>
                <a:ext uri="{FF2B5EF4-FFF2-40B4-BE49-F238E27FC236}">
                  <a16:creationId xmlns:a16="http://schemas.microsoft.com/office/drawing/2014/main" id="{63FCCFCE-9573-DB2A-3C70-4360E138C77A}"/>
                </a:ext>
              </a:extLst>
            </p:cNvPr>
            <p:cNvGrpSpPr/>
            <p:nvPr userDrawn="1"/>
          </p:nvGrpSpPr>
          <p:grpSpPr>
            <a:xfrm>
              <a:off x="-456108" y="-116051"/>
              <a:ext cx="9185910" cy="552450"/>
              <a:chOff x="-733" y="-390"/>
              <a:chExt cx="14466" cy="870"/>
            </a:xfrm>
          </p:grpSpPr>
          <p:sp>
            <p:nvSpPr>
              <p:cNvPr id="8" name="Freeform 10">
                <a:extLst>
                  <a:ext uri="{FF2B5EF4-FFF2-40B4-BE49-F238E27FC236}">
                    <a16:creationId xmlns:a16="http://schemas.microsoft.com/office/drawing/2014/main" id="{8DE4B1D0-D2BF-C599-930A-BDBDCFE66C8F}"/>
                  </a:ext>
                </a:extLst>
              </p:cNvPr>
              <p:cNvSpPr/>
              <p:nvPr userDrawn="1"/>
            </p:nvSpPr>
            <p:spPr bwMode="auto">
              <a:xfrm>
                <a:off x="-733" y="-390"/>
                <a:ext cx="2449" cy="870"/>
              </a:xfrm>
              <a:custGeom>
                <a:avLst/>
                <a:gdLst>
                  <a:gd name="T0" fmla="+- 0 1537 -834"/>
                  <a:gd name="T1" fmla="*/ T0 w 2550"/>
                  <a:gd name="T2" fmla="+- 0 0 -390"/>
                  <a:gd name="T3" fmla="*/ 0 h 870"/>
                  <a:gd name="T4" fmla="+- 0 0 -834"/>
                  <a:gd name="T5" fmla="*/ T4 w 2550"/>
                  <a:gd name="T6" fmla="+- 0 0 -390"/>
                  <a:gd name="T7" fmla="*/ 0 h 870"/>
                  <a:gd name="T8" fmla="+- 0 0 -834"/>
                  <a:gd name="T9" fmla="*/ T8 w 2550"/>
                  <a:gd name="T10" fmla="+- 0 480 -390"/>
                  <a:gd name="T11" fmla="*/ 480 h 870"/>
                  <a:gd name="T12" fmla="+- 0 1319 -834"/>
                  <a:gd name="T13" fmla="*/ T12 w 2550"/>
                  <a:gd name="T14" fmla="+- 0 480 -390"/>
                  <a:gd name="T15" fmla="*/ 480 h 870"/>
                  <a:gd name="T16" fmla="+- 0 1537 -834"/>
                  <a:gd name="T17" fmla="*/ T16 w 2550"/>
                  <a:gd name="T18" fmla="+- 0 0 -390"/>
                  <a:gd name="T19" fmla="*/ 0 h 870"/>
                </a:gdLst>
                <a:ahLst/>
                <a:cxnLst>
                  <a:cxn ang="0">
                    <a:pos x="T1" y="T3"/>
                  </a:cxn>
                  <a:cxn ang="0">
                    <a:pos x="T5" y="T7"/>
                  </a:cxn>
                  <a:cxn ang="0">
                    <a:pos x="T9" y="T11"/>
                  </a:cxn>
                  <a:cxn ang="0">
                    <a:pos x="T13" y="T15"/>
                  </a:cxn>
                  <a:cxn ang="0">
                    <a:pos x="T17" y="T19"/>
                  </a:cxn>
                </a:cxnLst>
                <a:rect l="0" t="0" r="r" b="b"/>
                <a:pathLst>
                  <a:path w="2550" h="870">
                    <a:moveTo>
                      <a:pt x="2371" y="390"/>
                    </a:moveTo>
                    <a:lnTo>
                      <a:pt x="834" y="390"/>
                    </a:lnTo>
                    <a:lnTo>
                      <a:pt x="834" y="870"/>
                    </a:lnTo>
                    <a:lnTo>
                      <a:pt x="2153" y="870"/>
                    </a:lnTo>
                    <a:lnTo>
                      <a:pt x="2371" y="39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12">
                <a:extLst>
                  <a:ext uri="{FF2B5EF4-FFF2-40B4-BE49-F238E27FC236}">
                    <a16:creationId xmlns:a16="http://schemas.microsoft.com/office/drawing/2014/main" id="{7E3C6BAC-086D-53E9-7771-3391A1C495D3}"/>
                  </a:ext>
                </a:extLst>
              </p:cNvPr>
              <p:cNvSpPr/>
              <p:nvPr userDrawn="1"/>
            </p:nvSpPr>
            <p:spPr bwMode="auto">
              <a:xfrm>
                <a:off x="11111" y="-390"/>
                <a:ext cx="2622" cy="870"/>
              </a:xfrm>
              <a:custGeom>
                <a:avLst/>
                <a:gdLst>
                  <a:gd name="T0" fmla="+- 0 12240 11111"/>
                  <a:gd name="T1" fmla="*/ T0 w 2723"/>
                  <a:gd name="T2" fmla="+- 0 0 -390"/>
                  <a:gd name="T3" fmla="*/ 0 h 870"/>
                  <a:gd name="T4" fmla="+- 0 11330 11111"/>
                  <a:gd name="T5" fmla="*/ T4 w 2723"/>
                  <a:gd name="T6" fmla="+- 0 0 -390"/>
                  <a:gd name="T7" fmla="*/ 0 h 870"/>
                  <a:gd name="T8" fmla="+- 0 11111 11111"/>
                  <a:gd name="T9" fmla="*/ T8 w 2723"/>
                  <a:gd name="T10" fmla="+- 0 480 -390"/>
                  <a:gd name="T11" fmla="*/ 480 h 870"/>
                  <a:gd name="T12" fmla="+- 0 12240 11111"/>
                  <a:gd name="T13" fmla="*/ T12 w 2723"/>
                  <a:gd name="T14" fmla="+- 0 480 -390"/>
                  <a:gd name="T15" fmla="*/ 480 h 870"/>
                  <a:gd name="T16" fmla="+- 0 12240 11111"/>
                  <a:gd name="T17" fmla="*/ T16 w 2723"/>
                  <a:gd name="T18" fmla="+- 0 0 -390"/>
                  <a:gd name="T19" fmla="*/ 0 h 870"/>
                </a:gdLst>
                <a:ahLst/>
                <a:cxnLst>
                  <a:cxn ang="0">
                    <a:pos x="T1" y="T3"/>
                  </a:cxn>
                  <a:cxn ang="0">
                    <a:pos x="T5" y="T7"/>
                  </a:cxn>
                  <a:cxn ang="0">
                    <a:pos x="T9" y="T11"/>
                  </a:cxn>
                  <a:cxn ang="0">
                    <a:pos x="T13" y="T15"/>
                  </a:cxn>
                  <a:cxn ang="0">
                    <a:pos x="T17" y="T19"/>
                  </a:cxn>
                </a:cxnLst>
                <a:rect l="0" t="0" r="r" b="b"/>
                <a:pathLst>
                  <a:path w="2723" h="870">
                    <a:moveTo>
                      <a:pt x="1129" y="390"/>
                    </a:moveTo>
                    <a:lnTo>
                      <a:pt x="219" y="390"/>
                    </a:lnTo>
                    <a:lnTo>
                      <a:pt x="0" y="870"/>
                    </a:lnTo>
                    <a:lnTo>
                      <a:pt x="1129" y="870"/>
                    </a:lnTo>
                    <a:lnTo>
                      <a:pt x="1129" y="39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7" name="Parallelogram 6">
              <a:extLst>
                <a:ext uri="{FF2B5EF4-FFF2-40B4-BE49-F238E27FC236}">
                  <a16:creationId xmlns:a16="http://schemas.microsoft.com/office/drawing/2014/main" id="{F9D79E29-DA8D-F975-986C-135F930F53CC}"/>
                </a:ext>
              </a:extLst>
            </p:cNvPr>
            <p:cNvSpPr/>
            <p:nvPr userDrawn="1"/>
          </p:nvSpPr>
          <p:spPr>
            <a:xfrm>
              <a:off x="927882" y="131599"/>
              <a:ext cx="6199632" cy="304800"/>
            </a:xfrm>
            <a:prstGeom prst="parallelogram">
              <a:avLst>
                <a:gd name="adj" fmla="val 497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date">
            <a:extLst>
              <a:ext uri="{FF2B5EF4-FFF2-40B4-BE49-F238E27FC236}">
                <a16:creationId xmlns:a16="http://schemas.microsoft.com/office/drawing/2014/main" id="{66FB4204-1908-8BED-182E-62529073C5AA}"/>
              </a:ext>
            </a:extLst>
          </p:cNvPr>
          <p:cNvSpPr/>
          <p:nvPr userDrawn="1"/>
        </p:nvSpPr>
        <p:spPr>
          <a:xfrm>
            <a:off x="304800" y="6629400"/>
            <a:ext cx="8610600"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1000">
                <a:solidFill>
                  <a:schemeClr val="tx1">
                    <a:lumMod val="50000"/>
                    <a:lumOff val="50000"/>
                  </a:schemeClr>
                </a:solidFill>
                <a:latin typeface="+mn-lt"/>
              </a:rPr>
              <a:t>©</a:t>
            </a:r>
            <a:r>
              <a:rPr lang="en-US" sz="1000">
                <a:solidFill>
                  <a:srgbClr val="86388E"/>
                </a:solidFill>
                <a:latin typeface="+mn-lt"/>
              </a:rPr>
              <a:t> </a:t>
            </a:r>
            <a:r>
              <a:rPr lang="en-US" sz="1000">
                <a:solidFill>
                  <a:schemeClr val="tx1">
                    <a:lumMod val="50000"/>
                    <a:lumOff val="50000"/>
                  </a:schemeClr>
                </a:solidFill>
                <a:latin typeface="+mn-lt"/>
              </a:rPr>
              <a:t>2024 USI Insurance Services.  All rights reserved.</a:t>
            </a:r>
          </a:p>
        </p:txBody>
      </p:sp>
    </p:spTree>
    <p:extLst>
      <p:ext uri="{BB962C8B-B14F-4D97-AF65-F5344CB8AC3E}">
        <p14:creationId xmlns:p14="http://schemas.microsoft.com/office/powerpoint/2010/main" val="17557962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54FA8F-6D68-43E1-B5D7-6D4483383379}"/>
              </a:ext>
            </a:extLst>
          </p:cNvPr>
          <p:cNvSpPr>
            <a:spLocks noGrp="1"/>
          </p:cNvSpPr>
          <p:nvPr>
            <p:ph type="title"/>
          </p:nvPr>
        </p:nvSpPr>
        <p:spPr>
          <a:xfrm>
            <a:off x="228600" y="320675"/>
            <a:ext cx="8686800" cy="6400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9C939E-F409-44A2-B642-9B26926BF88A}"/>
              </a:ext>
            </a:extLst>
          </p:cNvPr>
          <p:cNvSpPr>
            <a:spLocks noGrp="1"/>
          </p:cNvSpPr>
          <p:nvPr>
            <p:ph type="body" idx="1"/>
          </p:nvPr>
        </p:nvSpPr>
        <p:spPr>
          <a:xfrm>
            <a:off x="228600" y="1066800"/>
            <a:ext cx="8686800" cy="5410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716809"/>
      </p:ext>
    </p:extLst>
  </p:cSld>
  <p:clrMap bg1="lt1" tx1="dk1" bg2="lt2" tx2="dk2" accent1="accent1" accent2="accent2" accent3="accent3" accent4="accent4" accent5="accent5" accent6="accent6" hlink="hlink" folHlink="folHlink"/>
  <p:sldLayoutIdLst>
    <p:sldLayoutId id="2147483664" r:id="rId1"/>
    <p:sldLayoutId id="2147483655" r:id="rId2"/>
    <p:sldLayoutId id="2147483674" r:id="rId3"/>
    <p:sldLayoutId id="2147483675" r:id="rId4"/>
    <p:sldLayoutId id="2147483657" r:id="rId5"/>
    <p:sldLayoutId id="2147483676" r:id="rId6"/>
    <p:sldLayoutId id="2147483677" r:id="rId7"/>
    <p:sldLayoutId id="2147483666" r:id="rId8"/>
    <p:sldLayoutId id="2147483661" r:id="rId9"/>
    <p:sldLayoutId id="2147483662" r:id="rId10"/>
    <p:sldLayoutId id="2147483658" r:id="rId11"/>
    <p:sldLayoutId id="2147483678" r:id="rId12"/>
  </p:sldLayoutIdLst>
  <p:transition/>
  <p:txStyles>
    <p:titleStyle>
      <a:lvl1pPr algn="l" defTabSz="914400" rtl="0" eaLnBrk="1" latinLnBrk="0" hangingPunct="1">
        <a:lnSpc>
          <a:spcPct val="10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ct val="0"/>
        </a:spcBef>
        <a:spcAft>
          <a:spcPts val="600"/>
        </a:spcAft>
        <a:buFont typeface="Arial" panose="020B0604020202020204" pitchFamily="34" charset="0"/>
        <a:buNone/>
        <a:defRPr sz="2000" kern="1200">
          <a:solidFill>
            <a:schemeClr val="tx1"/>
          </a:solidFill>
          <a:latin typeface="+mn-lt"/>
          <a:ea typeface="+mn-ea"/>
          <a:cs typeface="+mn-cs"/>
        </a:defRPr>
      </a:lvl1pPr>
      <a:lvl2pPr marL="344488" indent="-228600" algn="l" defTabSz="914400" rtl="0" eaLnBrk="1" latinLnBrk="0" hangingPunct="1">
        <a:lnSpc>
          <a:spcPct val="100000"/>
        </a:lnSpc>
        <a:spcBef>
          <a:spcPct val="0"/>
        </a:spcBef>
        <a:spcAft>
          <a:spcPts val="600"/>
        </a:spcAft>
        <a:buClr>
          <a:schemeClr val="accent1"/>
        </a:buClr>
        <a:buFont typeface="Wingdings 2" panose="05020102010507070707" pitchFamily="18" charset="2"/>
        <a:buChar char=""/>
        <a:defRPr sz="2000" kern="1200">
          <a:solidFill>
            <a:schemeClr val="tx1"/>
          </a:solidFill>
          <a:latin typeface="+mn-lt"/>
          <a:ea typeface="+mn-ea"/>
          <a:cs typeface="+mn-cs"/>
        </a:defRPr>
      </a:lvl2pPr>
      <a:lvl3pPr marL="569913" indent="-228600" algn="l" defTabSz="914400" rtl="0" eaLnBrk="1" latinLnBrk="0" hangingPunct="1">
        <a:lnSpc>
          <a:spcPct val="100000"/>
        </a:lnSpc>
        <a:spcBef>
          <a:spcPct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801688" indent="-228600" algn="l" defTabSz="914400" rtl="0" eaLnBrk="1" latinLnBrk="0" hangingPunct="1">
        <a:lnSpc>
          <a:spcPct val="100000"/>
        </a:lnSpc>
        <a:spcBef>
          <a:spcPct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villageofgermantownwi.munisselfservice.com/ess/default.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earTitle">
            <a:extLst>
              <a:ext uri="{FF2B5EF4-FFF2-40B4-BE49-F238E27FC236}">
                <a16:creationId xmlns:a16="http://schemas.microsoft.com/office/drawing/2014/main" id="{2FF5EA9D-F016-4F30-8E27-5125501A5497}"/>
              </a:ext>
            </a:extLst>
          </p:cNvPr>
          <p:cNvSpPr>
            <a:spLocks noGrp="1"/>
          </p:cNvSpPr>
          <p:nvPr>
            <p:ph type="ctrTitle"/>
          </p:nvPr>
        </p:nvSpPr>
        <p:spPr/>
        <p:txBody>
          <a:bodyPr>
            <a:normAutofit fontScale="90000"/>
          </a:bodyPr>
          <a:lstStyle/>
          <a:p>
            <a:r>
              <a:rPr lang="en-US" dirty="0"/>
              <a:t>2025 Employee Benefits Open Enrollment</a:t>
            </a:r>
          </a:p>
        </p:txBody>
      </p:sp>
      <p:sp>
        <p:nvSpPr>
          <p:cNvPr id="8" name="Rectangle 4">
            <a:extLst>
              <a:ext uri="{FF2B5EF4-FFF2-40B4-BE49-F238E27FC236}">
                <a16:creationId xmlns:a16="http://schemas.microsoft.com/office/drawing/2014/main" id="{330B90F2-8313-4767-A162-9D7075F9F519}"/>
              </a:ext>
            </a:extLst>
          </p:cNvPr>
          <p:cNvSpPr>
            <a:spLocks noGrp="1" noChangeArrowheads="1"/>
          </p:cNvSpPr>
          <p:nvPr>
            <p:ph type="dt" sz="half" idx="4294967295"/>
          </p:nvPr>
        </p:nvSpPr>
        <p:spPr>
          <a:xfrm>
            <a:off x="533400" y="6576219"/>
            <a:ext cx="8458200" cy="563562"/>
          </a:xfrm>
          <a:prstGeom prst="rect">
            <a:avLst/>
          </a:prstGeom>
          <a:solidFill>
            <a:srgbClr val="D9D9D9">
              <a:alpha val="40000"/>
            </a:srgbClr>
          </a:solidFill>
        </p:spPr>
        <p:txBody>
          <a:bodyPr/>
          <a:lstStyle>
            <a:lvl1pPr>
              <a:defRPr sz="1400"/>
            </a:lvl1pPr>
          </a:lstStyle>
          <a:p>
            <a:r>
              <a:rPr lang="en-US" sz="700"/>
              <a:t>CONFIDENTIAL AND PROPRIETARY:  This presentation and the information contained herein is confidential and proprietary information of USI Insurance Services, LLC ("USI"). Recipient agrees not to copy, reproduce or distribute this document, in whole or in part, without the prior written consent of USI. Estimates are illustrative given data limitation, may not be cumulative and are subject to change based on carrier underwriting.  © </a:t>
            </a:r>
            <a:r>
              <a:rPr lang="en-US" sz="700">
                <a:latin typeface="+mn-lt"/>
              </a:rPr>
              <a:t>2024 </a:t>
            </a:r>
            <a:r>
              <a:rPr lang="en-US" sz="700"/>
              <a:t>USI Insurance Services. All rights reserved.</a:t>
            </a:r>
          </a:p>
        </p:txBody>
      </p:sp>
    </p:spTree>
    <p:extLst>
      <p:ext uri="{BB962C8B-B14F-4D97-AF65-F5344CB8AC3E}">
        <p14:creationId xmlns:p14="http://schemas.microsoft.com/office/powerpoint/2010/main" val="321170881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EAE6-0808-256C-1153-A7FC8E70C270}"/>
              </a:ext>
            </a:extLst>
          </p:cNvPr>
          <p:cNvSpPr>
            <a:spLocks noGrp="1"/>
          </p:cNvSpPr>
          <p:nvPr>
            <p:ph type="title"/>
          </p:nvPr>
        </p:nvSpPr>
        <p:spPr/>
        <p:txBody>
          <a:bodyPr/>
          <a:lstStyle/>
          <a:p>
            <a:r>
              <a:rPr lang="en-US" dirty="0"/>
              <a:t>Tyler Munis Employee Self Service</a:t>
            </a:r>
          </a:p>
        </p:txBody>
      </p:sp>
      <p:pic>
        <p:nvPicPr>
          <p:cNvPr id="8" name="Picture 7">
            <a:extLst>
              <a:ext uri="{FF2B5EF4-FFF2-40B4-BE49-F238E27FC236}">
                <a16:creationId xmlns:a16="http://schemas.microsoft.com/office/drawing/2014/main" id="{BF93457A-D5E4-285C-EF18-BEE93E498CB7}"/>
              </a:ext>
            </a:extLst>
          </p:cNvPr>
          <p:cNvPicPr>
            <a:picLocks noChangeAspect="1"/>
          </p:cNvPicPr>
          <p:nvPr/>
        </p:nvPicPr>
        <p:blipFill>
          <a:blip r:embed="rId3"/>
          <a:stretch>
            <a:fillRect/>
          </a:stretch>
        </p:blipFill>
        <p:spPr>
          <a:xfrm>
            <a:off x="114300" y="1122042"/>
            <a:ext cx="8915400" cy="4613915"/>
          </a:xfrm>
          <a:prstGeom prst="rect">
            <a:avLst/>
          </a:prstGeom>
        </p:spPr>
      </p:pic>
    </p:spTree>
    <p:extLst>
      <p:ext uri="{BB962C8B-B14F-4D97-AF65-F5344CB8AC3E}">
        <p14:creationId xmlns:p14="http://schemas.microsoft.com/office/powerpoint/2010/main" val="41135976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234F-01DB-B12F-7686-8DE7760C3AF2}"/>
              </a:ext>
            </a:extLst>
          </p:cNvPr>
          <p:cNvSpPr>
            <a:spLocks noGrp="1"/>
          </p:cNvSpPr>
          <p:nvPr>
            <p:ph type="title"/>
          </p:nvPr>
        </p:nvSpPr>
        <p:spPr/>
        <p:txBody>
          <a:bodyPr/>
          <a:lstStyle/>
          <a:p>
            <a:r>
              <a:rPr lang="en-US" dirty="0"/>
              <a:t>Tyler Munis Employee Self Service</a:t>
            </a:r>
          </a:p>
        </p:txBody>
      </p:sp>
      <p:pic>
        <p:nvPicPr>
          <p:cNvPr id="6" name="Picture 5">
            <a:extLst>
              <a:ext uri="{FF2B5EF4-FFF2-40B4-BE49-F238E27FC236}">
                <a16:creationId xmlns:a16="http://schemas.microsoft.com/office/drawing/2014/main" id="{83ABFE96-A61A-FFFE-9B4E-0AB94FDAA888}"/>
              </a:ext>
            </a:extLst>
          </p:cNvPr>
          <p:cNvPicPr>
            <a:picLocks noChangeAspect="1"/>
          </p:cNvPicPr>
          <p:nvPr/>
        </p:nvPicPr>
        <p:blipFill>
          <a:blip r:embed="rId3"/>
          <a:stretch>
            <a:fillRect/>
          </a:stretch>
        </p:blipFill>
        <p:spPr>
          <a:xfrm>
            <a:off x="114300" y="1066800"/>
            <a:ext cx="8915400" cy="4860398"/>
          </a:xfrm>
          <a:prstGeom prst="rect">
            <a:avLst/>
          </a:prstGeom>
        </p:spPr>
      </p:pic>
      <p:sp>
        <p:nvSpPr>
          <p:cNvPr id="7" name="Rectangle 6">
            <a:extLst>
              <a:ext uri="{FF2B5EF4-FFF2-40B4-BE49-F238E27FC236}">
                <a16:creationId xmlns:a16="http://schemas.microsoft.com/office/drawing/2014/main" id="{69CB797A-F477-22F6-F3FA-7385026C4526}"/>
              </a:ext>
            </a:extLst>
          </p:cNvPr>
          <p:cNvSpPr/>
          <p:nvPr/>
        </p:nvSpPr>
        <p:spPr>
          <a:xfrm>
            <a:off x="3352800" y="3429000"/>
            <a:ext cx="533400"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F3E52A-5455-3835-0AA0-18DC3FED6E46}"/>
              </a:ext>
            </a:extLst>
          </p:cNvPr>
          <p:cNvSpPr/>
          <p:nvPr/>
        </p:nvSpPr>
        <p:spPr>
          <a:xfrm>
            <a:off x="3810000" y="3690908"/>
            <a:ext cx="1600200" cy="2714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5">
                    <a:lumMod val="75000"/>
                  </a:schemeClr>
                </a:solidFill>
              </a:rPr>
              <a:t>Name of enrolled dependent(s) will appear here. </a:t>
            </a:r>
          </a:p>
        </p:txBody>
      </p:sp>
      <p:cxnSp>
        <p:nvCxnSpPr>
          <p:cNvPr id="12" name="Straight Arrow Connector 11">
            <a:extLst>
              <a:ext uri="{FF2B5EF4-FFF2-40B4-BE49-F238E27FC236}">
                <a16:creationId xmlns:a16="http://schemas.microsoft.com/office/drawing/2014/main" id="{5EA899CA-C9EF-9862-4223-5581BB55698A}"/>
              </a:ext>
            </a:extLst>
          </p:cNvPr>
          <p:cNvCxnSpPr>
            <a:endCxn id="7" idx="2"/>
          </p:cNvCxnSpPr>
          <p:nvPr/>
        </p:nvCxnSpPr>
        <p:spPr>
          <a:xfrm flipH="1" flipV="1">
            <a:off x="3619500" y="3581400"/>
            <a:ext cx="266700" cy="109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6427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9632-6CC4-C464-0088-810533CA3680}"/>
              </a:ext>
            </a:extLst>
          </p:cNvPr>
          <p:cNvSpPr>
            <a:spLocks noGrp="1"/>
          </p:cNvSpPr>
          <p:nvPr>
            <p:ph type="title"/>
          </p:nvPr>
        </p:nvSpPr>
        <p:spPr/>
        <p:txBody>
          <a:bodyPr/>
          <a:lstStyle/>
          <a:p>
            <a:r>
              <a:rPr lang="en-US" dirty="0"/>
              <a:t>Tyler Munis Employee Self Service</a:t>
            </a:r>
          </a:p>
        </p:txBody>
      </p:sp>
      <p:pic>
        <p:nvPicPr>
          <p:cNvPr id="6" name="Picture 5">
            <a:extLst>
              <a:ext uri="{FF2B5EF4-FFF2-40B4-BE49-F238E27FC236}">
                <a16:creationId xmlns:a16="http://schemas.microsoft.com/office/drawing/2014/main" id="{72C6EBF1-49A9-EB13-00D7-B089F397F9B3}"/>
              </a:ext>
            </a:extLst>
          </p:cNvPr>
          <p:cNvPicPr>
            <a:picLocks noChangeAspect="1"/>
          </p:cNvPicPr>
          <p:nvPr/>
        </p:nvPicPr>
        <p:blipFill>
          <a:blip r:embed="rId3"/>
          <a:stretch>
            <a:fillRect/>
          </a:stretch>
        </p:blipFill>
        <p:spPr>
          <a:xfrm>
            <a:off x="152400" y="1143000"/>
            <a:ext cx="8763000" cy="3800136"/>
          </a:xfrm>
          <a:prstGeom prst="rect">
            <a:avLst/>
          </a:prstGeom>
        </p:spPr>
      </p:pic>
    </p:spTree>
    <p:extLst>
      <p:ext uri="{BB962C8B-B14F-4D97-AF65-F5344CB8AC3E}">
        <p14:creationId xmlns:p14="http://schemas.microsoft.com/office/powerpoint/2010/main" val="5170176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4644-0079-E1A3-1DE6-AB032F5B8BD5}"/>
              </a:ext>
            </a:extLst>
          </p:cNvPr>
          <p:cNvSpPr>
            <a:spLocks noGrp="1"/>
          </p:cNvSpPr>
          <p:nvPr>
            <p:ph type="title"/>
          </p:nvPr>
        </p:nvSpPr>
        <p:spPr/>
        <p:txBody>
          <a:bodyPr/>
          <a:lstStyle/>
          <a:p>
            <a:r>
              <a:rPr lang="en-US" dirty="0"/>
              <a:t>Tyler Munis Employee Self Service </a:t>
            </a:r>
          </a:p>
        </p:txBody>
      </p:sp>
      <p:pic>
        <p:nvPicPr>
          <p:cNvPr id="6" name="Picture 5">
            <a:extLst>
              <a:ext uri="{FF2B5EF4-FFF2-40B4-BE49-F238E27FC236}">
                <a16:creationId xmlns:a16="http://schemas.microsoft.com/office/drawing/2014/main" id="{6720C09B-183B-8C00-045A-DB260546F436}"/>
              </a:ext>
            </a:extLst>
          </p:cNvPr>
          <p:cNvPicPr>
            <a:picLocks noChangeAspect="1"/>
          </p:cNvPicPr>
          <p:nvPr/>
        </p:nvPicPr>
        <p:blipFill>
          <a:blip r:embed="rId3"/>
          <a:stretch>
            <a:fillRect/>
          </a:stretch>
        </p:blipFill>
        <p:spPr>
          <a:xfrm>
            <a:off x="176645" y="1066800"/>
            <a:ext cx="8763000" cy="3528948"/>
          </a:xfrm>
          <a:prstGeom prst="rect">
            <a:avLst/>
          </a:prstGeom>
        </p:spPr>
      </p:pic>
    </p:spTree>
    <p:extLst>
      <p:ext uri="{BB962C8B-B14F-4D97-AF65-F5344CB8AC3E}">
        <p14:creationId xmlns:p14="http://schemas.microsoft.com/office/powerpoint/2010/main" val="42830738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EE29-F5A5-3B78-2793-E1854942B8ED}"/>
              </a:ext>
            </a:extLst>
          </p:cNvPr>
          <p:cNvSpPr>
            <a:spLocks noGrp="1"/>
          </p:cNvSpPr>
          <p:nvPr>
            <p:ph type="title"/>
          </p:nvPr>
        </p:nvSpPr>
        <p:spPr/>
        <p:txBody>
          <a:bodyPr/>
          <a:lstStyle/>
          <a:p>
            <a:r>
              <a:rPr lang="en-US" dirty="0"/>
              <a:t>Tyler Munis Employee Self Service</a:t>
            </a:r>
          </a:p>
        </p:txBody>
      </p:sp>
      <p:pic>
        <p:nvPicPr>
          <p:cNvPr id="6" name="Picture 5">
            <a:extLst>
              <a:ext uri="{FF2B5EF4-FFF2-40B4-BE49-F238E27FC236}">
                <a16:creationId xmlns:a16="http://schemas.microsoft.com/office/drawing/2014/main" id="{BCA236F5-6CCC-68FA-6609-C0178F9D56F0}"/>
              </a:ext>
            </a:extLst>
          </p:cNvPr>
          <p:cNvPicPr>
            <a:picLocks noChangeAspect="1"/>
          </p:cNvPicPr>
          <p:nvPr/>
        </p:nvPicPr>
        <p:blipFill>
          <a:blip r:embed="rId3"/>
          <a:stretch>
            <a:fillRect/>
          </a:stretch>
        </p:blipFill>
        <p:spPr>
          <a:xfrm>
            <a:off x="328612" y="2805112"/>
            <a:ext cx="8486775" cy="1247775"/>
          </a:xfrm>
          <a:prstGeom prst="rect">
            <a:avLst/>
          </a:prstGeom>
        </p:spPr>
      </p:pic>
    </p:spTree>
    <p:extLst>
      <p:ext uri="{BB962C8B-B14F-4D97-AF65-F5344CB8AC3E}">
        <p14:creationId xmlns:p14="http://schemas.microsoft.com/office/powerpoint/2010/main" val="4221623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0"/>
          <p:cNvSpPr>
            <a:spLocks noGrp="1"/>
          </p:cNvSpPr>
          <p:nvPr>
            <p:ph type="title"/>
          </p:nvPr>
        </p:nvSpPr>
        <p:spPr/>
        <p:txBody>
          <a:bodyPr>
            <a:normAutofit/>
          </a:bodyPr>
          <a:lstStyle/>
          <a:p>
            <a:r>
              <a:rPr lang="en-US"/>
              <a:t>Medical/Rx </a:t>
            </a:r>
          </a:p>
        </p:txBody>
      </p:sp>
      <p:sp>
        <p:nvSpPr>
          <p:cNvPr id="3" name="Text Placeholder 2">
            <a:extLst>
              <a:ext uri="{FF2B5EF4-FFF2-40B4-BE49-F238E27FC236}">
                <a16:creationId xmlns:a16="http://schemas.microsoft.com/office/drawing/2014/main" id="{78493911-BD28-B61D-C4AE-17E3BF65F3F2}"/>
              </a:ext>
            </a:extLst>
          </p:cNvPr>
          <p:cNvSpPr>
            <a:spLocks noGrp="1"/>
          </p:cNvSpPr>
          <p:nvPr>
            <p:ph type="body" idx="1"/>
          </p:nvPr>
        </p:nvSpPr>
        <p:spPr/>
        <p:txBody>
          <a:bodyPr/>
          <a:lstStyle/>
          <a:p>
            <a:r>
              <a:rPr lang="en-US" sz="2400" dirty="0">
                <a:solidFill>
                  <a:srgbClr val="898989"/>
                </a:solidFill>
                <a:latin typeface="Arial" panose="020B0604020202020204" pitchFamily="34" charset="0"/>
              </a:rPr>
              <a:t>UMR</a:t>
            </a:r>
          </a:p>
        </p:txBody>
      </p:sp>
    </p:spTree>
    <p:extLst>
      <p:ext uri="{BB962C8B-B14F-4D97-AF65-F5344CB8AC3E}">
        <p14:creationId xmlns:p14="http://schemas.microsoft.com/office/powerpoint/2010/main" val="111496628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8686800" cy="640080"/>
          </a:xfrm>
        </p:spPr>
        <p:txBody>
          <a:bodyPr/>
          <a:lstStyle/>
          <a:p>
            <a:r>
              <a:rPr lang="en-US" dirty="0"/>
              <a:t>Medical/Rx – Features </a:t>
            </a:r>
          </a:p>
        </p:txBody>
      </p:sp>
      <p:sp>
        <p:nvSpPr>
          <p:cNvPr id="7" name="Content Placeholder 6">
            <a:extLst>
              <a:ext uri="{FF2B5EF4-FFF2-40B4-BE49-F238E27FC236}">
                <a16:creationId xmlns:a16="http://schemas.microsoft.com/office/drawing/2014/main" id="{B6C9DA09-1C72-49A9-9FDB-7B46F1D78DCB}"/>
              </a:ext>
            </a:extLst>
          </p:cNvPr>
          <p:cNvSpPr>
            <a:spLocks noGrp="1"/>
          </p:cNvSpPr>
          <p:nvPr>
            <p:ph idx="1"/>
          </p:nvPr>
        </p:nvSpPr>
        <p:spPr/>
        <p:txBody>
          <a:bodyPr/>
          <a:lstStyle/>
          <a:p>
            <a:pPr marL="342900" indent="-342900">
              <a:buClr>
                <a:schemeClr val="accent1"/>
              </a:buClr>
              <a:buFont typeface="Wingdings 2" panose="05020102010507070707" pitchFamily="18" charset="2"/>
              <a:buChar char=""/>
            </a:pPr>
            <a:r>
              <a:rPr lang="en-US" dirty="0"/>
              <a:t>There will be no increases in employee premiums for 2025</a:t>
            </a:r>
          </a:p>
          <a:p>
            <a:pPr marL="342900" indent="-342900">
              <a:buClr>
                <a:schemeClr val="accent1"/>
              </a:buClr>
              <a:buFont typeface="Wingdings 2" panose="05020102010507070707" pitchFamily="18" charset="2"/>
              <a:buChar char=""/>
            </a:pPr>
            <a:r>
              <a:rPr lang="en-US" dirty="0"/>
              <a:t>The maximum out of pocket cost on the Silver plan will decrease to $3,000 for singles and $6,000 for families. </a:t>
            </a:r>
          </a:p>
          <a:p>
            <a:pPr marL="342900" indent="-342900">
              <a:buClr>
                <a:schemeClr val="accent1"/>
              </a:buClr>
              <a:buFont typeface="Wingdings 2" panose="05020102010507070707" pitchFamily="18" charset="2"/>
              <a:buChar char=""/>
            </a:pPr>
            <a:r>
              <a:rPr lang="en-US" dirty="0"/>
              <a:t>Coinsurance and copays on the Silver plan will be eliminated in an effort to simplify this plan</a:t>
            </a:r>
          </a:p>
          <a:p>
            <a:pPr marL="342900" indent="-342900">
              <a:buClr>
                <a:schemeClr val="accent1"/>
              </a:buClr>
              <a:buFont typeface="Wingdings 2" panose="05020102010507070707" pitchFamily="18" charset="2"/>
              <a:buChar char=""/>
            </a:pPr>
            <a:r>
              <a:rPr lang="en-US" dirty="0"/>
              <a:t>There will be a slight increase in the Silver plan deductibles, increasing $500 for singles and $1,000 for families</a:t>
            </a:r>
          </a:p>
        </p:txBody>
      </p:sp>
      <p:sp>
        <p:nvSpPr>
          <p:cNvPr id="4" name="Rectangle 4"/>
          <p:cNvSpPr>
            <a:spLocks noChangeArrowheads="1"/>
          </p:cNvSpPr>
          <p:nvPr/>
        </p:nvSpPr>
        <p:spPr bwMode="auto">
          <a:xfrm>
            <a:off x="533400" y="5943600"/>
            <a:ext cx="7924800" cy="406449"/>
          </a:xfrm>
          <a:prstGeom prst="rect">
            <a:avLst/>
          </a:prstGeom>
          <a:noFill/>
          <a:ln w="9525">
            <a:noFill/>
            <a:miter lim="800000"/>
          </a:ln>
        </p:spPr>
        <p:txBody>
          <a:bodyPr wrap="square" lIns="82479" tIns="41239" rIns="82479" bIns="41239">
            <a:spAutoFit/>
          </a:bodyPr>
          <a:lstStyle/>
          <a:p>
            <a:pPr defTabSz="825500"/>
            <a:r>
              <a:rPr lang="en-US" sz="1050" b="1" i="1" dirty="0">
                <a:latin typeface="Arial" panose="020B0604020202020204" pitchFamily="34" charset="0"/>
                <a:cs typeface="Calibri" panose="020F0502020204030204" pitchFamily="34" charset="0"/>
              </a:rPr>
              <a:t>NOTE: </a:t>
            </a:r>
            <a:r>
              <a:rPr lang="en-US" sz="1050" i="1" dirty="0">
                <a:latin typeface="Arial" panose="020B0604020202020204" pitchFamily="34" charset="0"/>
                <a:cs typeface="Calibri" panose="020F0502020204030204" pitchFamily="34" charset="0"/>
              </a:rPr>
              <a:t>Please refer to your vendor benefit summaries for a detailed listing of covered benefits. Benefits listed in this presentation are for illustrative purposes only.</a:t>
            </a:r>
          </a:p>
        </p:txBody>
      </p:sp>
      <p:graphicFrame>
        <p:nvGraphicFramePr>
          <p:cNvPr id="3" name="Table 2">
            <a:extLst>
              <a:ext uri="{FF2B5EF4-FFF2-40B4-BE49-F238E27FC236}">
                <a16:creationId xmlns:a16="http://schemas.microsoft.com/office/drawing/2014/main" id="{D0114965-0254-4D46-8E52-1F79ABC64356}"/>
              </a:ext>
            </a:extLst>
          </p:cNvPr>
          <p:cNvGraphicFramePr>
            <a:graphicFrameLocks noGrp="1"/>
          </p:cNvGraphicFramePr>
          <p:nvPr>
            <p:extLst>
              <p:ext uri="{D42A27DB-BD31-4B8C-83A1-F6EECF244321}">
                <p14:modId xmlns:p14="http://schemas.microsoft.com/office/powerpoint/2010/main" val="202544437"/>
              </p:ext>
            </p:extLst>
          </p:nvPr>
        </p:nvGraphicFramePr>
        <p:xfrm>
          <a:off x="234846" y="3562326"/>
          <a:ext cx="8763001" cy="1985433"/>
        </p:xfrm>
        <a:graphic>
          <a:graphicData uri="http://schemas.openxmlformats.org/drawingml/2006/table">
            <a:tbl>
              <a:tblPr firstRow="1" firstCol="1" bandRow="1">
                <a:tableStyleId>{5C22544A-7EE6-4342-B048-85BDC9FD1C3A}</a:tableStyleId>
              </a:tblPr>
              <a:tblGrid>
                <a:gridCol w="2634158">
                  <a:extLst>
                    <a:ext uri="{9D8B030D-6E8A-4147-A177-3AD203B41FA5}">
                      <a16:colId xmlns:a16="http://schemas.microsoft.com/office/drawing/2014/main" val="2402475879"/>
                    </a:ext>
                  </a:extLst>
                </a:gridCol>
                <a:gridCol w="2041779">
                  <a:extLst>
                    <a:ext uri="{9D8B030D-6E8A-4147-A177-3AD203B41FA5}">
                      <a16:colId xmlns:a16="http://schemas.microsoft.com/office/drawing/2014/main" val="296268980"/>
                    </a:ext>
                  </a:extLst>
                </a:gridCol>
                <a:gridCol w="2196008">
                  <a:extLst>
                    <a:ext uri="{9D8B030D-6E8A-4147-A177-3AD203B41FA5}">
                      <a16:colId xmlns:a16="http://schemas.microsoft.com/office/drawing/2014/main" val="969358597"/>
                    </a:ext>
                  </a:extLst>
                </a:gridCol>
                <a:gridCol w="1891056">
                  <a:extLst>
                    <a:ext uri="{9D8B030D-6E8A-4147-A177-3AD203B41FA5}">
                      <a16:colId xmlns:a16="http://schemas.microsoft.com/office/drawing/2014/main" val="1195515913"/>
                    </a:ext>
                  </a:extLst>
                </a:gridCol>
              </a:tblGrid>
              <a:tr h="290551">
                <a:tc>
                  <a:txBody>
                    <a:bodyPr/>
                    <a:lstStyle/>
                    <a:p>
                      <a:pPr marL="0" marR="0" algn="l">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l">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l">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l">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839223921"/>
                  </a:ext>
                </a:extLst>
              </a:tr>
              <a:tr h="290551">
                <a:tc>
                  <a:txBody>
                    <a:bodyPr/>
                    <a:lstStyle/>
                    <a:p>
                      <a:pPr marL="0" marR="0" algn="l">
                        <a:spcBef>
                          <a:spcPts val="0"/>
                        </a:spcBef>
                        <a:spcAft>
                          <a:spcPts val="0"/>
                        </a:spcAft>
                      </a:pPr>
                      <a:r>
                        <a:rPr lang="en-US" sz="1100">
                          <a:effectLst/>
                        </a:rPr>
                        <a:t>Benefit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b="1" dirty="0">
                          <a:effectLst/>
                        </a:rPr>
                        <a:t>Current Silver Plan</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b="1" dirty="0">
                          <a:effectLst/>
                        </a:rPr>
                        <a:t>2025 Silver Plan</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b="1" dirty="0">
                          <a:effectLst/>
                        </a:rPr>
                        <a:t>2025 Gold Plan</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01503034"/>
                  </a:ext>
                </a:extLst>
              </a:tr>
              <a:tr h="290551">
                <a:tc>
                  <a:txBody>
                    <a:bodyPr/>
                    <a:lstStyle/>
                    <a:p>
                      <a:pPr marL="0" marR="0" algn="l">
                        <a:spcBef>
                          <a:spcPts val="0"/>
                        </a:spcBef>
                        <a:spcAft>
                          <a:spcPts val="0"/>
                        </a:spcAft>
                      </a:pPr>
                      <a:r>
                        <a:rPr lang="en-US" sz="1100">
                          <a:effectLst/>
                        </a:rPr>
                        <a:t>Annual Deductible (Indiv/Fam)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a:effectLst/>
                        </a:rPr>
                        <a:t>$2,500 / $5,000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a:effectLst/>
                        </a:rPr>
                        <a:t>$3,000 / $6,000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a:effectLst/>
                        </a:rPr>
                        <a:t>$1,000 / $2,000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54520577"/>
                  </a:ext>
                </a:extLst>
              </a:tr>
              <a:tr h="290551">
                <a:tc>
                  <a:txBody>
                    <a:bodyPr/>
                    <a:lstStyle/>
                    <a:p>
                      <a:pPr marL="0" marR="0" algn="l">
                        <a:spcBef>
                          <a:spcPts val="0"/>
                        </a:spcBef>
                        <a:spcAft>
                          <a:spcPts val="0"/>
                        </a:spcAft>
                      </a:pPr>
                      <a:r>
                        <a:rPr lang="en-US" sz="1100">
                          <a:effectLst/>
                        </a:rPr>
                        <a:t>Preventive Care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65854495"/>
                  </a:ext>
                </a:extLst>
              </a:tr>
              <a:tr h="290551">
                <a:tc>
                  <a:txBody>
                    <a:bodyPr/>
                    <a:lstStyle/>
                    <a:p>
                      <a:pPr marL="0" marR="0" algn="l">
                        <a:spcBef>
                          <a:spcPts val="0"/>
                        </a:spcBef>
                        <a:spcAft>
                          <a:spcPts val="0"/>
                        </a:spcAft>
                      </a:pPr>
                      <a:r>
                        <a:rPr lang="en-US" sz="1100">
                          <a:effectLst/>
                        </a:rPr>
                        <a:t>Coinsurance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a:effectLst/>
                        </a:rPr>
                        <a:t>90% after deductible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a:effectLst/>
                        </a:rPr>
                        <a:t>100% after deductible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a:effectLst/>
                        </a:rPr>
                        <a:t>90% after deductible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19735042"/>
                  </a:ext>
                </a:extLst>
              </a:tr>
              <a:tr h="532678">
                <a:tc>
                  <a:txBody>
                    <a:bodyPr/>
                    <a:lstStyle/>
                    <a:p>
                      <a:pPr marL="0" marR="0" algn="l">
                        <a:spcBef>
                          <a:spcPts val="0"/>
                        </a:spcBef>
                        <a:spcAft>
                          <a:spcPts val="0"/>
                        </a:spcAft>
                      </a:pPr>
                      <a:r>
                        <a:rPr lang="en-US" sz="1100" dirty="0">
                          <a:effectLst/>
                        </a:rPr>
                        <a:t>Annual Out-of-Pocket Maximum (</a:t>
                      </a:r>
                      <a:r>
                        <a:rPr lang="en-US" sz="1100" dirty="0" err="1">
                          <a:effectLst/>
                        </a:rPr>
                        <a:t>Indiv</a:t>
                      </a:r>
                      <a:r>
                        <a:rPr lang="en-US" sz="1100" dirty="0">
                          <a:effectLst/>
                        </a:rPr>
                        <a:t>/Fam)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a:effectLst/>
                        </a:rPr>
                        <a:t>$6,350 / $12,700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100">
                          <a:effectLst/>
                        </a:rPr>
                        <a:t>$3,000 / $6,000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1200"/>
                        </a:spcBef>
                        <a:spcAft>
                          <a:spcPts val="1200"/>
                        </a:spcAft>
                      </a:pPr>
                      <a:r>
                        <a:rPr lang="en-US" sz="1100" dirty="0">
                          <a:effectLst/>
                        </a:rPr>
                        <a:t>$5,000 / $10,000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84703890"/>
                  </a:ext>
                </a:extLst>
              </a:tr>
            </a:tbl>
          </a:graphicData>
        </a:graphic>
      </p:graphicFrame>
    </p:spTree>
    <p:extLst>
      <p:ext uri="{BB962C8B-B14F-4D97-AF65-F5344CB8AC3E}">
        <p14:creationId xmlns:p14="http://schemas.microsoft.com/office/powerpoint/2010/main" val="7928003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8686800" cy="640080"/>
          </a:xfrm>
        </p:spPr>
        <p:txBody>
          <a:bodyPr>
            <a:normAutofit/>
          </a:bodyPr>
          <a:lstStyle/>
          <a:p>
            <a:r>
              <a:rPr lang="en-US"/>
              <a:t>Medical/Rx – Plan Highlights </a:t>
            </a:r>
          </a:p>
        </p:txBody>
      </p:sp>
      <p:sp>
        <p:nvSpPr>
          <p:cNvPr id="6" name="Content Placeholder 5">
            <a:extLst>
              <a:ext uri="{FF2B5EF4-FFF2-40B4-BE49-F238E27FC236}">
                <a16:creationId xmlns:a16="http://schemas.microsoft.com/office/drawing/2014/main" id="{82CAC391-EA7B-E5D9-8D7D-018C4F23C193}"/>
              </a:ext>
            </a:extLst>
          </p:cNvPr>
          <p:cNvSpPr>
            <a:spLocks noGrp="1"/>
          </p:cNvSpPr>
          <p:nvPr>
            <p:ph idx="1"/>
          </p:nvPr>
        </p:nvSpPr>
        <p:spPr/>
        <p:txBody>
          <a:bodyPr>
            <a:normAutofit/>
          </a:bodyPr>
          <a:lstStyle/>
          <a:p>
            <a:r>
              <a:rPr lang="en-US" sz="1200" dirty="0"/>
              <a:t>**The out-of-pocket maximum includes the deductible all eligible copays and coinsurance amounts.</a:t>
            </a:r>
          </a:p>
        </p:txBody>
      </p:sp>
      <p:graphicFrame>
        <p:nvGraphicFramePr>
          <p:cNvPr id="5" name="Medical_Plan_Table_1">
            <a:extLst>
              <a:ext uri="{FF2B5EF4-FFF2-40B4-BE49-F238E27FC236}">
                <a16:creationId xmlns:a16="http://schemas.microsoft.com/office/drawing/2014/main" id="{85AFB464-E16C-4474-B840-16C65FDC059E}"/>
              </a:ext>
            </a:extLst>
          </p:cNvPr>
          <p:cNvGraphicFramePr>
            <a:graphicFrameLocks noGrp="1"/>
          </p:cNvGraphicFramePr>
          <p:nvPr>
            <p:extLst>
              <p:ext uri="{D42A27DB-BD31-4B8C-83A1-F6EECF244321}">
                <p14:modId xmlns:p14="http://schemas.microsoft.com/office/powerpoint/2010/main" val="1641278358"/>
              </p:ext>
            </p:extLst>
          </p:nvPr>
        </p:nvGraphicFramePr>
        <p:xfrm>
          <a:off x="384048" y="1536700"/>
          <a:ext cx="8375904" cy="3784600"/>
        </p:xfrm>
        <a:graphic>
          <a:graphicData uri="http://schemas.openxmlformats.org/drawingml/2006/table">
            <a:tbl>
              <a:tblPr firstRow="1" bandRow="1">
                <a:tableStyleId>{69012ECD-51FC-41F1-AA8D-1B2483CD663E}</a:tableStyleId>
              </a:tblPr>
              <a:tblGrid>
                <a:gridCol w="2791968">
                  <a:extLst>
                    <a:ext uri="{9D8B030D-6E8A-4147-A177-3AD203B41FA5}">
                      <a16:colId xmlns:a16="http://schemas.microsoft.com/office/drawing/2014/main" val="184405911"/>
                    </a:ext>
                  </a:extLst>
                </a:gridCol>
                <a:gridCol w="2791968">
                  <a:extLst>
                    <a:ext uri="{9D8B030D-6E8A-4147-A177-3AD203B41FA5}">
                      <a16:colId xmlns:a16="http://schemas.microsoft.com/office/drawing/2014/main" val="20001"/>
                    </a:ext>
                  </a:extLst>
                </a:gridCol>
                <a:gridCol w="2791968">
                  <a:extLst>
                    <a:ext uri="{9D8B030D-6E8A-4147-A177-3AD203B41FA5}">
                      <a16:colId xmlns:a16="http://schemas.microsoft.com/office/drawing/2014/main" val="20002"/>
                    </a:ext>
                  </a:extLst>
                </a:gridCol>
              </a:tblGrid>
              <a:tr h="370840">
                <a:tc>
                  <a:txBody>
                    <a:bodyPr/>
                    <a:lstStyle/>
                    <a:p>
                      <a:endParaRPr lang="en-US" sz="1200" dirty="0">
                        <a:latin typeface="Arial" panose="020B0604020202020204" pitchFamily="34" charset="0"/>
                      </a:endParaRPr>
                    </a:p>
                  </a:txBody>
                  <a:tcPr>
                    <a:solidFill>
                      <a:srgbClr val="8AA2BC"/>
                    </a:solidFill>
                  </a:tcPr>
                </a:tc>
                <a:tc>
                  <a:txBody>
                    <a:bodyPr/>
                    <a:lstStyle/>
                    <a:p>
                      <a:r>
                        <a:rPr lang="en-US" sz="1200" dirty="0">
                          <a:latin typeface="Arial" panose="020B0604020202020204" pitchFamily="34" charset="0"/>
                        </a:rPr>
                        <a:t>Silver Plan </a:t>
                      </a:r>
                    </a:p>
                  </a:txBody>
                  <a:tcPr>
                    <a:solidFill>
                      <a:srgbClr val="8AA2BC"/>
                    </a:solidFill>
                  </a:tcPr>
                </a:tc>
                <a:tc>
                  <a:txBody>
                    <a:bodyPr/>
                    <a:lstStyle/>
                    <a:p>
                      <a:r>
                        <a:rPr lang="en-US" sz="1200" dirty="0">
                          <a:latin typeface="Arial" panose="020B0604020202020204" pitchFamily="34" charset="0"/>
                        </a:rPr>
                        <a:t>Gold Plan</a:t>
                      </a:r>
                    </a:p>
                  </a:txBody>
                  <a:tcPr>
                    <a:solidFill>
                      <a:srgbClr val="8AA2BC"/>
                    </a:solidFill>
                  </a:tcPr>
                </a:tc>
                <a:extLst>
                  <a:ext uri="{0D108BD9-81ED-4DB2-BD59-A6C34878D82A}">
                    <a16:rowId xmlns:a16="http://schemas.microsoft.com/office/drawing/2014/main" val="3901099465"/>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dirty="0">
                          <a:latin typeface="Arial" panose="020B0604020202020204" pitchFamily="34" charset="0"/>
                        </a:rPr>
                        <a:t>Annual</a:t>
                      </a:r>
                      <a:r>
                        <a:rPr lang="en-US" sz="1100" b="1" baseline="0" dirty="0">
                          <a:latin typeface="Arial" panose="020B0604020202020204" pitchFamily="34" charset="0"/>
                        </a:rPr>
                        <a:t> Deductible*</a:t>
                      </a:r>
                      <a:endParaRPr lang="en-US" sz="1000" b="0" dirty="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$3,000 per individual
$6,000 per family</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$1,000 per individual
$2,000 per family</a:t>
                      </a:r>
                    </a:p>
                  </a:txBody>
                  <a:tcPr anchor="ctr"/>
                </a:tc>
                <a:extLst>
                  <a:ext uri="{0D108BD9-81ED-4DB2-BD59-A6C34878D82A}">
                    <a16:rowId xmlns:a16="http://schemas.microsoft.com/office/drawing/2014/main" val="1574844934"/>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a:latin typeface="+mn-lt"/>
                        </a:rPr>
                        <a:t>Deductible Embedded or Aggregate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mn-lt"/>
                        </a:rPr>
                        <a:t>Aggregate in Network
Aggregate out of Network</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mn-lt"/>
                        </a:rPr>
                        <a:t>Embedded in Network
Embedded out of Network</a:t>
                      </a:r>
                    </a:p>
                  </a:txBody>
                  <a:tcPr anchor="ctr"/>
                </a:tc>
                <a:extLst>
                  <a:ext uri="{0D108BD9-81ED-4DB2-BD59-A6C34878D82A}">
                    <a16:rowId xmlns:a16="http://schemas.microsoft.com/office/drawing/2014/main" val="1286998278"/>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a:latin typeface="Arial" panose="020B0604020202020204" pitchFamily="34" charset="0"/>
                        </a:rPr>
                        <a:t>Annual Out-of-Pocket Maximum**</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$3,000 per individual
$6,000 per family</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$5,000 per individual
$10,000 per family</a:t>
                      </a:r>
                    </a:p>
                  </a:txBody>
                  <a:tcPr anchor="ctr"/>
                </a:tc>
                <a:extLst>
                  <a:ext uri="{0D108BD9-81ED-4DB2-BD59-A6C34878D82A}">
                    <a16:rowId xmlns:a16="http://schemas.microsoft.com/office/drawing/2014/main" val="3086602103"/>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a:latin typeface="Arial" panose="020B0604020202020204" pitchFamily="34" charset="0"/>
                        </a:rPr>
                        <a:t>Plan Coinsurance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90% in most cases</a:t>
                      </a:r>
                    </a:p>
                  </a:txBody>
                  <a:tcPr anchor="ctr"/>
                </a:tc>
                <a:extLst>
                  <a:ext uri="{0D108BD9-81ED-4DB2-BD59-A6C34878D82A}">
                    <a16:rowId xmlns:a16="http://schemas.microsoft.com/office/drawing/2014/main" val="1017584112"/>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a:latin typeface="Arial" panose="020B0604020202020204" pitchFamily="34" charset="0"/>
                        </a:rPr>
                        <a:t>Office Visit</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 after Deductible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$30 copay per visit</a:t>
                      </a:r>
                    </a:p>
                  </a:txBody>
                  <a:tcPr anchor="ctr"/>
                </a:tc>
                <a:extLst>
                  <a:ext uri="{0D108BD9-81ED-4DB2-BD59-A6C34878D82A}">
                    <a16:rowId xmlns:a16="http://schemas.microsoft.com/office/drawing/2014/main" val="1693832976"/>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a:latin typeface="Arial" panose="020B0604020202020204" pitchFamily="34" charset="0"/>
                        </a:rPr>
                        <a:t>Lab &amp; X-ray</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 after Deductible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90% after Deductible</a:t>
                      </a:r>
                    </a:p>
                  </a:txBody>
                  <a:tcPr anchor="ctr"/>
                </a:tc>
                <a:extLst>
                  <a:ext uri="{0D108BD9-81ED-4DB2-BD59-A6C34878D82A}">
                    <a16:rowId xmlns:a16="http://schemas.microsoft.com/office/drawing/2014/main" val="1423045450"/>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a:latin typeface="Arial" panose="020B0604020202020204" pitchFamily="34" charset="0"/>
                        </a:rPr>
                        <a:t>Complex Radiology</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 after Deductible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90% after deductible</a:t>
                      </a:r>
                    </a:p>
                  </a:txBody>
                  <a:tcPr anchor="ctr"/>
                </a:tc>
                <a:extLst>
                  <a:ext uri="{0D108BD9-81ED-4DB2-BD59-A6C34878D82A}">
                    <a16:rowId xmlns:a16="http://schemas.microsoft.com/office/drawing/2014/main" val="642807572"/>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a:latin typeface="Arial" panose="020B0604020202020204" pitchFamily="34" charset="0"/>
                        </a:rPr>
                        <a:t>Inpatient Hospital</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 after Deductible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90% after deductible</a:t>
                      </a:r>
                    </a:p>
                  </a:txBody>
                  <a:tcPr anchor="ctr"/>
                </a:tc>
                <a:extLst>
                  <a:ext uri="{0D108BD9-81ED-4DB2-BD59-A6C34878D82A}">
                    <a16:rowId xmlns:a16="http://schemas.microsoft.com/office/drawing/2014/main" val="2214356177"/>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a:latin typeface="Arial" panose="020B0604020202020204" pitchFamily="34" charset="0"/>
                        </a:rPr>
                        <a:t>Emergency Room</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 after Deductible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$300 copay</a:t>
                      </a:r>
                    </a:p>
                  </a:txBody>
                  <a:tcPr anchor="ctr"/>
                </a:tc>
                <a:extLst>
                  <a:ext uri="{0D108BD9-81ED-4DB2-BD59-A6C34878D82A}">
                    <a16:rowId xmlns:a16="http://schemas.microsoft.com/office/drawing/2014/main" val="2932209482"/>
                  </a:ext>
                </a:extLst>
              </a:tr>
            </a:tbl>
          </a:graphicData>
        </a:graphic>
      </p:graphicFrame>
    </p:spTree>
    <p:extLst>
      <p:ext uri="{BB962C8B-B14F-4D97-AF65-F5344CB8AC3E}">
        <p14:creationId xmlns:p14="http://schemas.microsoft.com/office/powerpoint/2010/main" val="35479453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Medical/Rx – Plan Highlights </a:t>
            </a:r>
          </a:p>
        </p:txBody>
      </p:sp>
      <p:graphicFrame>
        <p:nvGraphicFramePr>
          <p:cNvPr id="3" name="Medical_Prescription_Table">
            <a:extLst>
              <a:ext uri="{FF2B5EF4-FFF2-40B4-BE49-F238E27FC236}">
                <a16:creationId xmlns:a16="http://schemas.microsoft.com/office/drawing/2014/main" id="{79150D88-479A-4B56-8F74-7DD43D747FB5}"/>
              </a:ext>
            </a:extLst>
          </p:cNvPr>
          <p:cNvGraphicFramePr>
            <a:graphicFrameLocks noGrp="1"/>
          </p:cNvGraphicFramePr>
          <p:nvPr>
            <p:extLst>
              <p:ext uri="{D42A27DB-BD31-4B8C-83A1-F6EECF244321}">
                <p14:modId xmlns:p14="http://schemas.microsoft.com/office/powerpoint/2010/main" val="3345557654"/>
              </p:ext>
            </p:extLst>
          </p:nvPr>
        </p:nvGraphicFramePr>
        <p:xfrm>
          <a:off x="384048" y="1444752"/>
          <a:ext cx="8375904" cy="4241800"/>
        </p:xfrm>
        <a:graphic>
          <a:graphicData uri="http://schemas.openxmlformats.org/drawingml/2006/table">
            <a:tbl>
              <a:tblPr firstRow="1" bandRow="1">
                <a:tableStyleId>{69012ECD-51FC-41F1-AA8D-1B2483CD663E}</a:tableStyleId>
              </a:tblPr>
              <a:tblGrid>
                <a:gridCol w="2791968">
                  <a:extLst>
                    <a:ext uri="{9D8B030D-6E8A-4147-A177-3AD203B41FA5}">
                      <a16:colId xmlns:a16="http://schemas.microsoft.com/office/drawing/2014/main" val="363721592"/>
                    </a:ext>
                  </a:extLst>
                </a:gridCol>
                <a:gridCol w="2791968">
                  <a:extLst>
                    <a:ext uri="{9D8B030D-6E8A-4147-A177-3AD203B41FA5}">
                      <a16:colId xmlns:a16="http://schemas.microsoft.com/office/drawing/2014/main" val="20001"/>
                    </a:ext>
                  </a:extLst>
                </a:gridCol>
                <a:gridCol w="2791968">
                  <a:extLst>
                    <a:ext uri="{9D8B030D-6E8A-4147-A177-3AD203B41FA5}">
                      <a16:colId xmlns:a16="http://schemas.microsoft.com/office/drawing/2014/main" val="20002"/>
                    </a:ext>
                  </a:extLst>
                </a:gridCol>
              </a:tblGrid>
              <a:tr h="370840">
                <a:tc>
                  <a:txBody>
                    <a:bodyPr/>
                    <a:lstStyle/>
                    <a:p>
                      <a:endParaRPr lang="en-US" sz="1200">
                        <a:latin typeface="Arial" panose="020B0604020202020204" pitchFamily="34" charset="0"/>
                      </a:endParaRPr>
                    </a:p>
                  </a:txBody>
                  <a:tcPr>
                    <a:solidFill>
                      <a:srgbClr val="8AA2BC"/>
                    </a:solidFill>
                  </a:tcPr>
                </a:tc>
                <a:tc>
                  <a:txBody>
                    <a:bodyPr/>
                    <a:lstStyle/>
                    <a:p>
                      <a:r>
                        <a:rPr lang="en-US" sz="1200" dirty="0">
                          <a:latin typeface="Arial" panose="020B0604020202020204" pitchFamily="34" charset="0"/>
                        </a:rPr>
                        <a:t>Silver Plan</a:t>
                      </a:r>
                    </a:p>
                  </a:txBody>
                  <a:tcPr>
                    <a:solidFill>
                      <a:srgbClr val="8AA2BC"/>
                    </a:solidFill>
                  </a:tcPr>
                </a:tc>
                <a:tc>
                  <a:txBody>
                    <a:bodyPr/>
                    <a:lstStyle/>
                    <a:p>
                      <a:r>
                        <a:rPr lang="en-US" sz="1200" dirty="0">
                          <a:latin typeface="Arial" panose="020B0604020202020204" pitchFamily="34" charset="0"/>
                        </a:rPr>
                        <a:t>Gold Plan</a:t>
                      </a:r>
                    </a:p>
                  </a:txBody>
                  <a:tcPr>
                    <a:solidFill>
                      <a:srgbClr val="8AA2BC"/>
                    </a:solidFill>
                  </a:tcPr>
                </a:tc>
                <a:extLst>
                  <a:ext uri="{0D108BD9-81ED-4DB2-BD59-A6C34878D82A}">
                    <a16:rowId xmlns:a16="http://schemas.microsoft.com/office/drawing/2014/main" val="3821329578"/>
                  </a:ext>
                </a:extLst>
              </a:tr>
              <a:tr h="256032">
                <a:tc gridSpan="3">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dirty="0">
                          <a:latin typeface="Arial" panose="020B0604020202020204" pitchFamily="34" charset="0"/>
                        </a:rPr>
                        <a:t>Retail Prescription Drugs</a:t>
                      </a:r>
                    </a:p>
                  </a:txBody>
                  <a:tcPr anchor="ctr">
                    <a:solidFill>
                      <a:srgbClr val="C4D0DE"/>
                    </a:solidFill>
                  </a:tcPr>
                </a:tc>
                <a:tc hMerge="1">
                  <a:txBody>
                    <a:bodyPr/>
                    <a:lstStyle/>
                    <a:p>
                      <a:endParaRPr/>
                    </a:p>
                  </a:txBody>
                  <a:tcPr/>
                </a:tc>
                <a:tc hMerge="1">
                  <a:txBody>
                    <a:bodyPr/>
                    <a:lstStyle/>
                    <a:p>
                      <a:endParaRPr/>
                    </a:p>
                  </a:txBody>
                  <a:tcPr/>
                </a:tc>
                <a:extLst>
                  <a:ext uri="{0D108BD9-81ED-4DB2-BD59-A6C34878D82A}">
                    <a16:rowId xmlns:a16="http://schemas.microsoft.com/office/drawing/2014/main" val="3987769296"/>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dirty="0">
                          <a:latin typeface="Arial" panose="020B0604020202020204" pitchFamily="34" charset="0"/>
                        </a:rPr>
                        <a:t>Generic (Tier 1)</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 after deductible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$15 copay</a:t>
                      </a:r>
                    </a:p>
                  </a:txBody>
                  <a:tcPr anchor="ctr"/>
                </a:tc>
                <a:extLst>
                  <a:ext uri="{0D108BD9-81ED-4DB2-BD59-A6C34878D82A}">
                    <a16:rowId xmlns:a16="http://schemas.microsoft.com/office/drawing/2014/main" val="2613393903"/>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dirty="0">
                          <a:latin typeface="Arial" panose="020B0604020202020204" pitchFamily="34" charset="0"/>
                        </a:rPr>
                        <a:t>Preferred</a:t>
                      </a:r>
                      <a:r>
                        <a:rPr lang="en-US" sz="1100" b="1" baseline="0" dirty="0">
                          <a:latin typeface="Arial" panose="020B0604020202020204" pitchFamily="34" charset="0"/>
                        </a:rPr>
                        <a:t> Brand Name (Tier 2)</a:t>
                      </a:r>
                      <a:endParaRPr lang="en-US" sz="1000" b="0" dirty="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 after deductible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$45 copay</a:t>
                      </a:r>
                    </a:p>
                  </a:txBody>
                  <a:tcPr anchor="ctr"/>
                </a:tc>
                <a:extLst>
                  <a:ext uri="{0D108BD9-81ED-4DB2-BD59-A6C34878D82A}">
                    <a16:rowId xmlns:a16="http://schemas.microsoft.com/office/drawing/2014/main" val="762434293"/>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dirty="0">
                          <a:latin typeface="Arial" panose="020B0604020202020204" pitchFamily="34" charset="0"/>
                        </a:rPr>
                        <a:t>Non Preferred Brand Name (Tier 3)</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 after deductible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$90 copay</a:t>
                      </a:r>
                    </a:p>
                  </a:txBody>
                  <a:tcPr anchor="ctr"/>
                </a:tc>
                <a:extLst>
                  <a:ext uri="{0D108BD9-81ED-4DB2-BD59-A6C34878D82A}">
                    <a16:rowId xmlns:a16="http://schemas.microsoft.com/office/drawing/2014/main" val="2519841882"/>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dirty="0">
                          <a:latin typeface="Arial" panose="020B0604020202020204" pitchFamily="34" charset="0"/>
                        </a:rPr>
                        <a:t>Preferred Specialty (Tier 4)</a:t>
                      </a:r>
                      <a:endParaRPr lang="en-US" sz="1000" b="0" dirty="0">
                        <a:solidFill>
                          <a:srgbClr val="000000"/>
                        </a:solidFill>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 after deductible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20% cost up to $150 maximum</a:t>
                      </a:r>
                    </a:p>
                  </a:txBody>
                  <a:tcPr anchor="ctr"/>
                </a:tc>
                <a:extLst>
                  <a:ext uri="{0D108BD9-81ED-4DB2-BD59-A6C34878D82A}">
                    <a16:rowId xmlns:a16="http://schemas.microsoft.com/office/drawing/2014/main" val="1518503899"/>
                  </a:ext>
                </a:extLst>
              </a:tr>
              <a:tr h="274320">
                <a:tc gridSpan="3">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dirty="0">
                          <a:latin typeface="Arial" panose="020B0604020202020204" pitchFamily="34" charset="0"/>
                        </a:rPr>
                        <a:t>Mail-Order Prescriptions</a:t>
                      </a:r>
                    </a:p>
                  </a:txBody>
                  <a:tcPr anchor="ctr">
                    <a:solidFill>
                      <a:srgbClr val="C4D0DE"/>
                    </a:solidFill>
                  </a:tcPr>
                </a:tc>
                <a:tc hMerge="1">
                  <a:txBody>
                    <a:bodyPr/>
                    <a:lstStyle/>
                    <a:p>
                      <a:endParaRPr/>
                    </a:p>
                  </a:txBody>
                  <a:tcPr/>
                </a:tc>
                <a:tc hMerge="1">
                  <a:txBody>
                    <a:bodyPr/>
                    <a:lstStyle/>
                    <a:p>
                      <a:endParaRPr/>
                    </a:p>
                  </a:txBody>
                  <a:tcPr/>
                </a:tc>
                <a:extLst>
                  <a:ext uri="{0D108BD9-81ED-4DB2-BD59-A6C34878D82A}">
                    <a16:rowId xmlns:a16="http://schemas.microsoft.com/office/drawing/2014/main" val="3934221669"/>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kern="1200">
                          <a:latin typeface="Arial" panose="020B0604020202020204" pitchFamily="34" charset="0"/>
                        </a:rPr>
                        <a:t>Mandatory for Maintenance Rx?</a:t>
                      </a:r>
                      <a:endParaRPr lang="en-US" sz="1000" b="0" kern="1200">
                        <a:solidFill>
                          <a:schemeClr val="tx1"/>
                        </a:solidFill>
                        <a:latin typeface="Arial" panose="020B0604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kern="1200" dirty="0">
                          <a:latin typeface="Arial" panose="020B0604020202020204" pitchFamily="34" charset="0"/>
                        </a:rPr>
                        <a:t>No</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kern="1200">
                          <a:latin typeface="Arial" panose="020B0604020202020204" pitchFamily="34" charset="0"/>
                        </a:rPr>
                        <a:t>No</a:t>
                      </a:r>
                    </a:p>
                  </a:txBody>
                  <a:tcPr anchor="ctr"/>
                </a:tc>
                <a:extLst>
                  <a:ext uri="{0D108BD9-81ED-4DB2-BD59-A6C34878D82A}">
                    <a16:rowId xmlns:a16="http://schemas.microsoft.com/office/drawing/2014/main" val="3281962121"/>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dirty="0">
                          <a:latin typeface="Arial" panose="020B0604020202020204" pitchFamily="34" charset="0"/>
                        </a:rPr>
                        <a:t>Generic (Tier 1)</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 after deductible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$30 copay</a:t>
                      </a:r>
                    </a:p>
                  </a:txBody>
                  <a:tcPr anchor="ctr"/>
                </a:tc>
                <a:extLst>
                  <a:ext uri="{0D108BD9-81ED-4DB2-BD59-A6C34878D82A}">
                    <a16:rowId xmlns:a16="http://schemas.microsoft.com/office/drawing/2014/main" val="3007527996"/>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dirty="0">
                          <a:latin typeface="Arial" panose="020B0604020202020204" pitchFamily="34" charset="0"/>
                        </a:rPr>
                        <a:t>Preferred Brand Name (Tier 2)</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 after deductible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$90 copay</a:t>
                      </a:r>
                    </a:p>
                  </a:txBody>
                  <a:tcPr anchor="ctr"/>
                </a:tc>
                <a:extLst>
                  <a:ext uri="{0D108BD9-81ED-4DB2-BD59-A6C34878D82A}">
                    <a16:rowId xmlns:a16="http://schemas.microsoft.com/office/drawing/2014/main" val="3924192156"/>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dirty="0">
                          <a:latin typeface="Arial" panose="020B0604020202020204" pitchFamily="34" charset="0"/>
                        </a:rPr>
                        <a:t>Non Preferred Brand Name (Tier 3)</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 after deductible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a:latin typeface="Arial" panose="020B0604020202020204" pitchFamily="34" charset="0"/>
                        </a:rPr>
                        <a:t>$180 copay</a:t>
                      </a:r>
                    </a:p>
                  </a:txBody>
                  <a:tcPr anchor="ctr"/>
                </a:tc>
                <a:extLst>
                  <a:ext uri="{0D108BD9-81ED-4DB2-BD59-A6C34878D82A}">
                    <a16:rowId xmlns:a16="http://schemas.microsoft.com/office/drawing/2014/main" val="2712223075"/>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1" dirty="0">
                          <a:latin typeface="Arial" panose="020B0604020202020204" pitchFamily="34" charset="0"/>
                        </a:rPr>
                        <a:t>Preferred Specialty (Tier 4)</a:t>
                      </a:r>
                      <a:endParaRPr lang="en-US" sz="1000" b="0" dirty="0">
                        <a:solidFill>
                          <a:srgbClr val="000000"/>
                        </a:solidFill>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100% after deductible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b="0" dirty="0">
                          <a:latin typeface="Arial" panose="020B0604020202020204" pitchFamily="34" charset="0"/>
                        </a:rPr>
                        <a:t>20%</a:t>
                      </a:r>
                    </a:p>
                  </a:txBody>
                  <a:tcPr anchor="ctr"/>
                </a:tc>
                <a:extLst>
                  <a:ext uri="{0D108BD9-81ED-4DB2-BD59-A6C34878D82A}">
                    <a16:rowId xmlns:a16="http://schemas.microsoft.com/office/drawing/2014/main" val="3402313005"/>
                  </a:ext>
                </a:extLst>
              </a:tr>
            </a:tbl>
          </a:graphicData>
        </a:graphic>
      </p:graphicFrame>
    </p:spTree>
    <p:extLst>
      <p:ext uri="{BB962C8B-B14F-4D97-AF65-F5344CB8AC3E}">
        <p14:creationId xmlns:p14="http://schemas.microsoft.com/office/powerpoint/2010/main" val="16549257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28600" y="320675"/>
            <a:ext cx="8686800" cy="640080"/>
          </a:xfrm>
        </p:spPr>
        <p:txBody>
          <a:bodyPr/>
          <a:lstStyle/>
          <a:p>
            <a:r>
              <a:rPr lang="en-US" dirty="0"/>
              <a:t>Which Is The Best Plan? </a:t>
            </a:r>
          </a:p>
        </p:txBody>
      </p:sp>
      <p:sp>
        <p:nvSpPr>
          <p:cNvPr id="3" name="Content Placeholder 2">
            <a:extLst>
              <a:ext uri="{FF2B5EF4-FFF2-40B4-BE49-F238E27FC236}">
                <a16:creationId xmlns:a16="http://schemas.microsoft.com/office/drawing/2014/main" id="{4465D856-6E55-40DC-B4DA-0EF1B52A7921}"/>
              </a:ext>
            </a:extLst>
          </p:cNvPr>
          <p:cNvSpPr>
            <a:spLocks noGrp="1"/>
          </p:cNvSpPr>
          <p:nvPr>
            <p:ph idx="1"/>
          </p:nvPr>
        </p:nvSpPr>
        <p:spPr/>
        <p:txBody>
          <a:bodyPr/>
          <a:lstStyle/>
          <a:p>
            <a:r>
              <a:rPr lang="en-US" dirty="0"/>
              <a:t>While we can not recommend a plan for you, some things to consider when selecting your medical plan for </a:t>
            </a:r>
            <a:r>
              <a:rPr lang="en-US" sz="2000" dirty="0"/>
              <a:t>2025 </a:t>
            </a:r>
            <a:r>
              <a:rPr lang="en-US" dirty="0"/>
              <a:t>:</a:t>
            </a:r>
          </a:p>
        </p:txBody>
      </p:sp>
      <p:graphicFrame>
        <p:nvGraphicFramePr>
          <p:cNvPr id="10" name="Table 9"/>
          <p:cNvGraphicFramePr>
            <a:graphicFrameLocks noGrp="1"/>
          </p:cNvGraphicFramePr>
          <p:nvPr/>
        </p:nvGraphicFramePr>
        <p:xfrm>
          <a:off x="609600" y="1981200"/>
          <a:ext cx="8001000" cy="4355073"/>
        </p:xfrm>
        <a:graphic>
          <a:graphicData uri="http://schemas.openxmlformats.org/drawingml/2006/table">
            <a:tbl>
              <a:tblPr firstRow="1" bandRow="1">
                <a:tableStyleId>{5FD0F851-EC5A-4D38-B0AD-8093EC10F338}</a:tableStyleId>
              </a:tblPr>
              <a:tblGrid>
                <a:gridCol w="2667000">
                  <a:extLst>
                    <a:ext uri="{9D8B030D-6E8A-4147-A177-3AD203B41FA5}">
                      <a16:colId xmlns:a16="http://schemas.microsoft.com/office/drawing/2014/main" val="20000"/>
                    </a:ext>
                  </a:extLst>
                </a:gridCol>
                <a:gridCol w="2788228">
                  <a:extLst>
                    <a:ext uri="{9D8B030D-6E8A-4147-A177-3AD203B41FA5}">
                      <a16:colId xmlns:a16="http://schemas.microsoft.com/office/drawing/2014/main" val="20001"/>
                    </a:ext>
                  </a:extLst>
                </a:gridCol>
                <a:gridCol w="2545772">
                  <a:extLst>
                    <a:ext uri="{9D8B030D-6E8A-4147-A177-3AD203B41FA5}">
                      <a16:colId xmlns:a16="http://schemas.microsoft.com/office/drawing/2014/main" val="20002"/>
                    </a:ext>
                  </a:extLst>
                </a:gridCol>
              </a:tblGrid>
              <a:tr h="331713">
                <a:tc>
                  <a:txBody>
                    <a:bodyPr/>
                    <a:lstStyle/>
                    <a:p>
                      <a:endParaRPr lang="en-US" sz="1200">
                        <a:latin typeface="Arial" panose="020B0604020202020204" pitchFamily="34" charset="0"/>
                        <a:ea typeface="Malgun Gothic" pitchFamily="34" charset="-127"/>
                      </a:endParaRPr>
                    </a:p>
                  </a:txBody>
                  <a:tcPr/>
                </a:tc>
                <a:tc>
                  <a:txBody>
                    <a:bodyPr/>
                    <a:lstStyle/>
                    <a:p>
                      <a:pPr algn="l"/>
                      <a:r>
                        <a:rPr lang="en-US" sz="1400">
                          <a:latin typeface="Arial" panose="020B0604020202020204" pitchFamily="34" charset="0"/>
                        </a:rPr>
                        <a:t>QHDHP</a:t>
                      </a:r>
                      <a:endParaRPr lang="en-US" sz="1400">
                        <a:latin typeface="Arial" panose="020B0604020202020204" pitchFamily="34" charset="0"/>
                        <a:ea typeface="Malgun Gothic" pitchFamily="34" charset="-127"/>
                      </a:endParaRPr>
                    </a:p>
                  </a:txBody>
                  <a:tcPr/>
                </a:tc>
                <a:tc>
                  <a:txBody>
                    <a:bodyPr/>
                    <a:lstStyle/>
                    <a:p>
                      <a:pPr algn="l"/>
                      <a:r>
                        <a:rPr lang="en-US" sz="1400">
                          <a:latin typeface="Arial" panose="020B0604020202020204" pitchFamily="34" charset="0"/>
                        </a:rPr>
                        <a:t>Traditional PPO Plan</a:t>
                      </a:r>
                      <a:endParaRPr lang="en-US" sz="1400">
                        <a:latin typeface="Arial" panose="020B0604020202020204" pitchFamily="34" charset="0"/>
                        <a:ea typeface="Malgun Gothic" pitchFamily="34" charset="-127"/>
                      </a:endParaRPr>
                    </a:p>
                  </a:txBody>
                  <a:tcPr/>
                </a:tc>
                <a:extLst>
                  <a:ext uri="{0D108BD9-81ED-4DB2-BD59-A6C34878D82A}">
                    <a16:rowId xmlns:a16="http://schemas.microsoft.com/office/drawing/2014/main" val="10000"/>
                  </a:ext>
                </a:extLst>
              </a:tr>
              <a:tr h="731520">
                <a:tc>
                  <a:txBody>
                    <a:bodyPr/>
                    <a:lstStyle/>
                    <a:p>
                      <a:pPr algn="l"/>
                      <a:r>
                        <a:rPr lang="en-US" sz="1400">
                          <a:latin typeface="Arial" panose="020B0604020202020204" pitchFamily="34" charset="0"/>
                        </a:rPr>
                        <a:t>Would</a:t>
                      </a:r>
                      <a:r>
                        <a:rPr lang="en-US" sz="1400" baseline="0">
                          <a:latin typeface="Arial" panose="020B0604020202020204" pitchFamily="34" charset="0"/>
                        </a:rPr>
                        <a:t> you rather pay more money as you incur services or pay more each pay period?</a:t>
                      </a:r>
                      <a:endParaRPr lang="en-US" sz="1400" b="1">
                        <a:latin typeface="Arial" panose="020B0604020202020204" pitchFamily="34" charset="0"/>
                        <a:ea typeface="Malgun Gothic" pitchFamily="34" charset="-127"/>
                      </a:endParaRPr>
                    </a:p>
                  </a:txBody>
                  <a:tcPr anchor="ctr"/>
                </a:tc>
                <a:tc>
                  <a:txBody>
                    <a:bodyPr/>
                    <a:lstStyle/>
                    <a:p>
                      <a:pPr algn="l"/>
                      <a:r>
                        <a:rPr lang="en-US" sz="1200">
                          <a:latin typeface="Arial" panose="020B0604020202020204" pitchFamily="34" charset="0"/>
                        </a:rPr>
                        <a:t>Least</a:t>
                      </a:r>
                      <a:r>
                        <a:rPr lang="en-US" sz="1200" baseline="0">
                          <a:latin typeface="Arial" panose="020B0604020202020204" pitchFamily="34" charset="0"/>
                        </a:rPr>
                        <a:t> amount of money out of your paycheck – you will pay more when you incur services.</a:t>
                      </a:r>
                      <a:endParaRPr lang="en-US" sz="1200">
                        <a:latin typeface="Arial" panose="020B0604020202020204" pitchFamily="34" charset="0"/>
                        <a:ea typeface="Malgun Gothic" pitchFamily="34" charset="-127"/>
                      </a:endParaRPr>
                    </a:p>
                  </a:txBody>
                  <a:tcPr anchor="ctr"/>
                </a:tc>
                <a:tc>
                  <a:txBody>
                    <a:bodyPr/>
                    <a:lstStyle/>
                    <a:p>
                      <a:pPr algn="l"/>
                      <a:r>
                        <a:rPr lang="en-US" sz="1200">
                          <a:latin typeface="Arial" panose="020B0604020202020204" pitchFamily="34" charset="0"/>
                        </a:rPr>
                        <a:t>Most money out of your paycheck – set</a:t>
                      </a:r>
                      <a:r>
                        <a:rPr lang="en-US" sz="1200" baseline="0">
                          <a:latin typeface="Arial" panose="020B0604020202020204" pitchFamily="34" charset="0"/>
                        </a:rPr>
                        <a:t> copays for many services.</a:t>
                      </a:r>
                      <a:endParaRPr lang="en-US" sz="1200">
                        <a:latin typeface="Arial" panose="020B0604020202020204" pitchFamily="34" charset="0"/>
                        <a:ea typeface="Malgun Gothic" pitchFamily="34" charset="-127"/>
                      </a:endParaRPr>
                    </a:p>
                  </a:txBody>
                  <a:tcPr anchor="ctr"/>
                </a:tc>
                <a:extLst>
                  <a:ext uri="{0D108BD9-81ED-4DB2-BD59-A6C34878D82A}">
                    <a16:rowId xmlns:a16="http://schemas.microsoft.com/office/drawing/2014/main" val="10001"/>
                  </a:ext>
                </a:extLst>
              </a:tr>
              <a:tr h="731520">
                <a:tc>
                  <a:txBody>
                    <a:bodyPr/>
                    <a:lstStyle/>
                    <a:p>
                      <a:pPr algn="l"/>
                      <a:r>
                        <a:rPr lang="en-US" sz="1400">
                          <a:latin typeface="Arial" panose="020B0604020202020204" pitchFamily="34" charset="0"/>
                        </a:rPr>
                        <a:t>Do</a:t>
                      </a:r>
                      <a:r>
                        <a:rPr lang="en-US" sz="1400" baseline="0">
                          <a:latin typeface="Arial" panose="020B0604020202020204" pitchFamily="34" charset="0"/>
                        </a:rPr>
                        <a:t> you take expensive or several prescription drugs?</a:t>
                      </a:r>
                      <a:endParaRPr lang="en-US" sz="1400" b="1">
                        <a:latin typeface="Arial" panose="020B0604020202020204" pitchFamily="34" charset="0"/>
                        <a:ea typeface="Malgun Gothic" pitchFamily="34" charset="-127"/>
                      </a:endParaRPr>
                    </a:p>
                  </a:txBody>
                  <a:tcPr anchor="ctr"/>
                </a:tc>
                <a:tc>
                  <a:txBody>
                    <a:bodyPr/>
                    <a:lstStyle/>
                    <a:p>
                      <a:pPr algn="l"/>
                      <a:r>
                        <a:rPr lang="en-US" sz="1200">
                          <a:latin typeface="Arial" panose="020B0604020202020204" pitchFamily="34" charset="0"/>
                        </a:rPr>
                        <a:t>If yes, are you comfortable with paying 100% of the cost up to your deductible</a:t>
                      </a:r>
                      <a:r>
                        <a:rPr lang="en-US" sz="1200" baseline="0">
                          <a:latin typeface="Arial" panose="020B0604020202020204" pitchFamily="34" charset="0"/>
                        </a:rPr>
                        <a:t> then the applicable co-pay up to the OOPM?</a:t>
                      </a:r>
                      <a:endParaRPr lang="en-US" sz="1200">
                        <a:latin typeface="Arial" panose="020B0604020202020204" pitchFamily="34" charset="0"/>
                        <a:ea typeface="Malgun Gothic" pitchFamily="34" charset="-127"/>
                      </a:endParaRPr>
                    </a:p>
                  </a:txBody>
                  <a:tcPr anchor="ctr"/>
                </a:tc>
                <a:tc>
                  <a:txBody>
                    <a:bodyPr/>
                    <a:lstStyle/>
                    <a:p>
                      <a:pPr algn="l"/>
                      <a:r>
                        <a:rPr lang="en-US" sz="1200">
                          <a:latin typeface="Arial" panose="020B0604020202020204" pitchFamily="34" charset="0"/>
                        </a:rPr>
                        <a:t>If yes, the</a:t>
                      </a:r>
                      <a:r>
                        <a:rPr lang="en-US" sz="1200" baseline="0">
                          <a:latin typeface="Arial" panose="020B0604020202020204" pitchFamily="34" charset="0"/>
                        </a:rPr>
                        <a:t> deductible does not apply and there are set copays per prescription type.</a:t>
                      </a:r>
                      <a:endParaRPr lang="en-US" sz="1200">
                        <a:latin typeface="Arial" panose="020B0604020202020204" pitchFamily="34" charset="0"/>
                        <a:ea typeface="Malgun Gothic" pitchFamily="34" charset="-127"/>
                      </a:endParaRPr>
                    </a:p>
                  </a:txBody>
                  <a:tcPr anchor="ctr"/>
                </a:tc>
                <a:extLst>
                  <a:ext uri="{0D108BD9-81ED-4DB2-BD59-A6C34878D82A}">
                    <a16:rowId xmlns:a16="http://schemas.microsoft.com/office/drawing/2014/main" val="10002"/>
                  </a:ext>
                </a:extLst>
              </a:tr>
              <a:tr h="731520">
                <a:tc>
                  <a:txBody>
                    <a:bodyPr/>
                    <a:lstStyle/>
                    <a:p>
                      <a:pPr algn="l"/>
                      <a:r>
                        <a:rPr lang="en-US" sz="1400">
                          <a:latin typeface="Arial" panose="020B0604020202020204" pitchFamily="34" charset="0"/>
                        </a:rPr>
                        <a:t>Are you looking for a tax advantaged savings</a:t>
                      </a:r>
                      <a:r>
                        <a:rPr lang="en-US" sz="1400" baseline="0">
                          <a:latin typeface="Arial" panose="020B0604020202020204" pitchFamily="34" charset="0"/>
                        </a:rPr>
                        <a:t> method?</a:t>
                      </a:r>
                      <a:endParaRPr lang="en-US" sz="1400" b="1">
                        <a:latin typeface="Arial" panose="020B0604020202020204" pitchFamily="34" charset="0"/>
                        <a:ea typeface="Malgun Gothic" pitchFamily="34" charset="-127"/>
                      </a:endParaRPr>
                    </a:p>
                  </a:txBody>
                  <a:tcPr anchor="ct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en-US" sz="1200">
                          <a:latin typeface="Arial" panose="020B0604020202020204" pitchFamily="34" charset="0"/>
                        </a:rPr>
                        <a:t>If yes, this plan allows you to set aside money in an HSA that you can use for healthcare expenses or retirement.</a:t>
                      </a:r>
                      <a:endParaRPr lang="en-US" sz="1200">
                        <a:latin typeface="Arial" panose="020B0604020202020204" pitchFamily="34" charset="0"/>
                        <a:ea typeface="Malgun Gothic" pitchFamily="34" charset="-127"/>
                      </a:endParaRPr>
                    </a:p>
                  </a:txBody>
                  <a:tcPr anchor="ctr"/>
                </a:tc>
                <a:tc>
                  <a:txBody>
                    <a:bodyPr/>
                    <a:lstStyle/>
                    <a:p>
                      <a:pPr algn="l"/>
                      <a:r>
                        <a:rPr lang="en-US" sz="1200">
                          <a:latin typeface="Arial" panose="020B0604020202020204" pitchFamily="34" charset="0"/>
                        </a:rPr>
                        <a:t>If yes, this plan does not provide</a:t>
                      </a:r>
                      <a:r>
                        <a:rPr lang="en-US" sz="1200" baseline="0">
                          <a:latin typeface="Arial" panose="020B0604020202020204" pitchFamily="34" charset="0"/>
                        </a:rPr>
                        <a:t> access to any special accounts like an HSA.</a:t>
                      </a:r>
                      <a:endParaRPr lang="en-US" sz="1200">
                        <a:latin typeface="Arial" panose="020B0604020202020204" pitchFamily="34" charset="0"/>
                        <a:ea typeface="Malgun Gothic" pitchFamily="34" charset="-127"/>
                      </a:endParaRPr>
                    </a:p>
                  </a:txBody>
                  <a:tcPr anchor="ctr"/>
                </a:tc>
                <a:extLst>
                  <a:ext uri="{0D108BD9-81ED-4DB2-BD59-A6C34878D82A}">
                    <a16:rowId xmlns:a16="http://schemas.microsoft.com/office/drawing/2014/main" val="10003"/>
                  </a:ext>
                </a:extLst>
              </a:tr>
              <a:tr h="731520">
                <a:tc>
                  <a:txBody>
                    <a:bodyPr/>
                    <a:lstStyle/>
                    <a:p>
                      <a:pPr algn="l"/>
                      <a:r>
                        <a:rPr lang="en-US" sz="1400">
                          <a:latin typeface="Arial" panose="020B0604020202020204" pitchFamily="34" charset="0"/>
                        </a:rPr>
                        <a:t>Are you covering a dependent on the medical coverage?</a:t>
                      </a:r>
                      <a:endParaRPr lang="en-US" sz="1400" b="1">
                        <a:latin typeface="Arial" panose="020B0604020202020204" pitchFamily="34" charset="0"/>
                        <a:ea typeface="Malgun Gothic" pitchFamily="34" charset="-127"/>
                      </a:endParaRPr>
                    </a:p>
                  </a:txBody>
                  <a:tcPr anchor="ctr"/>
                </a:tc>
                <a:tc>
                  <a:txBody>
                    <a:bodyPr/>
                    <a:lstStyle/>
                    <a:p>
                      <a:pPr algn="l">
                        <a:buFont typeface="Arial" panose="020B0604020202020204" pitchFamily="34" charset="0"/>
                        <a:buNone/>
                      </a:pPr>
                      <a:r>
                        <a:rPr lang="en-US" sz="1200">
                          <a:latin typeface="Arial" panose="020B0604020202020204" pitchFamily="34" charset="0"/>
                        </a:rPr>
                        <a:t>If yes, are you comfortable</a:t>
                      </a:r>
                      <a:r>
                        <a:rPr lang="en-US" sz="1200" baseline="0">
                          <a:latin typeface="Arial" panose="020B0604020202020204" pitchFamily="34" charset="0"/>
                        </a:rPr>
                        <a:t> with the family deductible and OOPM?</a:t>
                      </a:r>
                      <a:endParaRPr lang="en-US" sz="1200">
                        <a:latin typeface="Arial" panose="020B0604020202020204" pitchFamily="34" charset="0"/>
                        <a:ea typeface="Malgun Gothic" pitchFamily="34" charset="-127"/>
                      </a:endParaRPr>
                    </a:p>
                  </a:txBody>
                  <a:tcPr anchor="ctr"/>
                </a:tc>
                <a:tc>
                  <a:txBody>
                    <a:bodyPr/>
                    <a:lstStyle/>
                    <a:p>
                      <a:pPr algn="l">
                        <a:buFont typeface="Arial" panose="020B0604020202020204" pitchFamily="34" charset="0"/>
                        <a:buNone/>
                      </a:pPr>
                      <a:r>
                        <a:rPr lang="en-US" sz="1200">
                          <a:latin typeface="Arial" panose="020B0604020202020204" pitchFamily="34" charset="0"/>
                        </a:rPr>
                        <a:t>If yes, this plan has a separate deductible and OOPM per person – it is not on an aggregate</a:t>
                      </a:r>
                      <a:r>
                        <a:rPr lang="en-US" sz="1200" baseline="0">
                          <a:latin typeface="Arial" panose="020B0604020202020204" pitchFamily="34" charset="0"/>
                        </a:rPr>
                        <a:t> basis.</a:t>
                      </a:r>
                      <a:endParaRPr lang="en-US" sz="1200">
                        <a:latin typeface="Arial" panose="020B0604020202020204" pitchFamily="34" charset="0"/>
                        <a:ea typeface="Malgun Gothic" pitchFamily="34" charset="-127"/>
                      </a:endParaRPr>
                    </a:p>
                  </a:txBody>
                  <a:tcPr anchor="ctr"/>
                </a:tc>
                <a:extLst>
                  <a:ext uri="{0D108BD9-81ED-4DB2-BD59-A6C34878D82A}">
                    <a16:rowId xmlns:a16="http://schemas.microsoft.com/office/drawing/2014/main" val="10004"/>
                  </a:ext>
                </a:extLst>
              </a:tr>
              <a:tr h="731520">
                <a:tc>
                  <a:txBody>
                    <a:bodyPr/>
                    <a:lstStyle/>
                    <a:p>
                      <a:pPr algn="l"/>
                      <a:r>
                        <a:rPr lang="en-US" sz="1400">
                          <a:latin typeface="Arial" panose="020B0604020202020204" pitchFamily="34" charset="0"/>
                        </a:rPr>
                        <a:t>Which plan is better?</a:t>
                      </a:r>
                      <a:endParaRPr lang="en-US" sz="1400" b="1">
                        <a:latin typeface="Arial" panose="020B0604020202020204" pitchFamily="34" charset="0"/>
                        <a:ea typeface="Malgun Gothic" pitchFamily="34" charset="-127"/>
                      </a:endParaRPr>
                    </a:p>
                  </a:txBody>
                  <a:tcPr anchor="ctr"/>
                </a:tc>
                <a:tc gridSpan="2">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US" sz="1200">
                          <a:latin typeface="Arial" panose="020B0604020202020204" pitchFamily="34" charset="0"/>
                        </a:rPr>
                        <a:t>Both are quality</a:t>
                      </a:r>
                      <a:r>
                        <a:rPr lang="en-US" sz="1200" baseline="0">
                          <a:latin typeface="Arial" panose="020B0604020202020204" pitchFamily="34" charset="0"/>
                        </a:rPr>
                        <a:t> plans.  </a:t>
                      </a:r>
                    </a:p>
                    <a:p>
                      <a:pPr marL="0" marR="0" indent="0" algn="ctr" defTabSz="457200" rtl="0" eaLnBrk="1" fontAlgn="auto" latinLnBrk="0" hangingPunct="1">
                        <a:lnSpc>
                          <a:spcPct val="100000"/>
                        </a:lnSpc>
                        <a:spcBef>
                          <a:spcPct val="0"/>
                        </a:spcBef>
                        <a:spcAft>
                          <a:spcPct val="0"/>
                        </a:spcAft>
                        <a:buClrTx/>
                        <a:buSzTx/>
                        <a:buFontTx/>
                        <a:buNone/>
                        <a:defRPr/>
                      </a:pPr>
                      <a:r>
                        <a:rPr lang="en-US" sz="1200" baseline="0">
                          <a:latin typeface="Arial" panose="020B0604020202020204" pitchFamily="34" charset="0"/>
                        </a:rPr>
                        <a:t>It just depends on your financial point of view, medical needs and long term financial goals and objectives. Both plans provide comprehensive coverage and include an out-of-pocket maximum (though the amount varies based on plan selection).</a:t>
                      </a:r>
                      <a:endParaRPr lang="en-US" sz="1200" baseline="0">
                        <a:latin typeface="Arial" panose="020B0604020202020204" pitchFamily="34" charset="0"/>
                        <a:ea typeface="Malgun Gothic" pitchFamily="34" charset="-127"/>
                      </a:endParaRPr>
                    </a:p>
                  </a:txBody>
                  <a:tcPr anchor="ctr"/>
                </a:tc>
                <a:tc hMerge="1">
                  <a:txBody>
                    <a:bodyPr/>
                    <a:lstStyle/>
                    <a:p>
                      <a:pPr algn="ctr"/>
                      <a:endParaRPr lang="en-US" sz="120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625991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6" name="Content Placeholder 5">
            <a:extLst>
              <a:ext uri="{FF2B5EF4-FFF2-40B4-BE49-F238E27FC236}">
                <a16:creationId xmlns:a16="http://schemas.microsoft.com/office/drawing/2014/main" id="{19857FC6-4BD6-9AE1-5295-92A4BDE3A6B0}"/>
              </a:ext>
            </a:extLst>
          </p:cNvPr>
          <p:cNvSpPr>
            <a:spLocks noGrp="1"/>
          </p:cNvSpPr>
          <p:nvPr>
            <p:ph sz="half" idx="2"/>
          </p:nvPr>
        </p:nvSpPr>
        <p:spPr/>
        <p:txBody>
          <a:bodyPr/>
          <a:lstStyle/>
          <a:p>
            <a:pPr marL="342900" indent="-342900">
              <a:buClr>
                <a:schemeClr val="accent1"/>
              </a:buClr>
              <a:buFont typeface="Wingdings 2" panose="05020102010507070707" pitchFamily="18" charset="2"/>
              <a:buChar char=""/>
            </a:pPr>
            <a:r>
              <a:rPr lang="en-US" dirty="0"/>
              <a:t>About Open Enrollment</a:t>
            </a:r>
          </a:p>
          <a:p>
            <a:pPr marL="342900" indent="-342900">
              <a:buClr>
                <a:schemeClr val="accent1"/>
              </a:buClr>
              <a:buFont typeface="Wingdings 2" panose="05020102010507070707" pitchFamily="18" charset="2"/>
              <a:buChar char=""/>
            </a:pPr>
            <a:r>
              <a:rPr lang="en-US" dirty="0"/>
              <a:t>Mobile Application</a:t>
            </a:r>
          </a:p>
          <a:p>
            <a:pPr marL="342900" indent="-342900">
              <a:buClr>
                <a:schemeClr val="accent1"/>
              </a:buClr>
              <a:buFont typeface="Wingdings 2" panose="05020102010507070707" pitchFamily="18" charset="2"/>
              <a:buChar char=""/>
            </a:pPr>
            <a:r>
              <a:rPr lang="en-US" dirty="0"/>
              <a:t>Making Your Elections</a:t>
            </a:r>
          </a:p>
          <a:p>
            <a:pPr marL="342900" indent="-342900">
              <a:buClr>
                <a:schemeClr val="accent1"/>
              </a:buClr>
              <a:buFont typeface="Wingdings 2" panose="05020102010507070707" pitchFamily="18" charset="2"/>
              <a:buChar char=""/>
            </a:pPr>
            <a:r>
              <a:rPr lang="en-US" dirty="0"/>
              <a:t>Benefit Plan Overview</a:t>
            </a:r>
          </a:p>
          <a:p>
            <a:pPr marL="687388" lvl="1" indent="-342900">
              <a:buFont typeface="Wingdings 2" panose="05020102010507070707" pitchFamily="18" charset="2"/>
              <a:buChar char=""/>
            </a:pPr>
            <a:r>
              <a:rPr lang="en-US" dirty="0"/>
              <a:t>Medical</a:t>
            </a:r>
          </a:p>
          <a:p>
            <a:pPr marL="687388" lvl="1" indent="-342900">
              <a:buFont typeface="Wingdings 2" panose="05020102010507070707" pitchFamily="18" charset="2"/>
              <a:buChar char=""/>
            </a:pPr>
            <a:r>
              <a:rPr lang="en-US" dirty="0"/>
              <a:t>Dental</a:t>
            </a:r>
          </a:p>
          <a:p>
            <a:pPr marL="687388" lvl="1" indent="-342900">
              <a:buFont typeface="Wingdings 2" panose="05020102010507070707" pitchFamily="18" charset="2"/>
              <a:buChar char=""/>
            </a:pPr>
            <a:r>
              <a:rPr lang="en-US" dirty="0"/>
              <a:t>Spending Accounts</a:t>
            </a:r>
          </a:p>
          <a:p>
            <a:pPr marL="342900" indent="-342900">
              <a:buClr>
                <a:schemeClr val="accent1"/>
              </a:buClr>
              <a:buFont typeface="Wingdings 2" panose="05020102010507070707" pitchFamily="18" charset="2"/>
              <a:buChar char=""/>
            </a:pPr>
            <a:r>
              <a:rPr lang="en-US" dirty="0"/>
              <a:t>Enrollment Process</a:t>
            </a:r>
          </a:p>
          <a:p>
            <a:pPr marL="342900" indent="-342900">
              <a:buClr>
                <a:schemeClr val="accent1"/>
              </a:buClr>
              <a:buFont typeface="Wingdings 2" panose="05020102010507070707" pitchFamily="18" charset="2"/>
              <a:buChar char=""/>
            </a:pPr>
            <a:r>
              <a:rPr lang="en-US" dirty="0"/>
              <a:t>Questions &amp; Answers</a:t>
            </a:r>
          </a:p>
        </p:txBody>
      </p:sp>
      <p:pic>
        <p:nvPicPr>
          <p:cNvPr id="7" name="Content Placeholder 7">
            <a:extLst>
              <a:ext uri="{FF2B5EF4-FFF2-40B4-BE49-F238E27FC236}">
                <a16:creationId xmlns:a16="http://schemas.microsoft.com/office/drawing/2014/main" id="{99412770-F65A-5234-54FB-B30144DB9FCF}"/>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flipH="1">
            <a:off x="408430" y="1072250"/>
            <a:ext cx="4117849" cy="418555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00478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28600" y="320675"/>
            <a:ext cx="8686800" cy="640080"/>
          </a:xfrm>
        </p:spPr>
        <p:txBody>
          <a:bodyPr/>
          <a:lstStyle/>
          <a:p>
            <a:r>
              <a:rPr lang="en-US" dirty="0"/>
              <a:t>Dental - No Change </a:t>
            </a:r>
          </a:p>
        </p:txBody>
      </p:sp>
      <p:sp>
        <p:nvSpPr>
          <p:cNvPr id="7" name="Content Placeholder 6">
            <a:extLst>
              <a:ext uri="{FF2B5EF4-FFF2-40B4-BE49-F238E27FC236}">
                <a16:creationId xmlns:a16="http://schemas.microsoft.com/office/drawing/2014/main" id="{6EA95F07-C5D8-36D1-242D-5796EE2A4579}"/>
              </a:ext>
            </a:extLst>
          </p:cNvPr>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sz="1200">
                <a:latin typeface="Arial" panose="020B0604020202020204" pitchFamily="34" charset="0"/>
              </a:rPr>
              <a:t>*Endodontics and periodontics are listed under Basics Services (or Major Services) – update to applicable category</a:t>
            </a:r>
          </a:p>
        </p:txBody>
      </p:sp>
      <p:graphicFrame>
        <p:nvGraphicFramePr>
          <p:cNvPr id="6" name="Dental_Plan_1_Table">
            <a:extLst>
              <a:ext uri="{FF2B5EF4-FFF2-40B4-BE49-F238E27FC236}">
                <a16:creationId xmlns:a16="http://schemas.microsoft.com/office/drawing/2014/main" id="{EE5E42A0-E8E9-48AA-965E-598B4696227E}"/>
              </a:ext>
            </a:extLst>
          </p:cNvPr>
          <p:cNvGraphicFramePr>
            <a:graphicFrameLocks noGrp="1"/>
          </p:cNvGraphicFramePr>
          <p:nvPr>
            <p:extLst>
              <p:ext uri="{D42A27DB-BD31-4B8C-83A1-F6EECF244321}">
                <p14:modId xmlns:p14="http://schemas.microsoft.com/office/powerpoint/2010/main" val="3590189833"/>
              </p:ext>
            </p:extLst>
          </p:nvPr>
        </p:nvGraphicFramePr>
        <p:xfrm>
          <a:off x="429768" y="1572768"/>
          <a:ext cx="8366760" cy="3114040"/>
        </p:xfrm>
        <a:graphic>
          <a:graphicData uri="http://schemas.openxmlformats.org/drawingml/2006/table">
            <a:tbl>
              <a:tblPr firstRow="1" bandRow="1">
                <a:tableStyleId>{69012ECD-51FC-41F1-AA8D-1B2483CD663E}</a:tableStyleId>
              </a:tblPr>
              <a:tblGrid>
                <a:gridCol w="4183380">
                  <a:extLst>
                    <a:ext uri="{9D8B030D-6E8A-4147-A177-3AD203B41FA5}">
                      <a16:colId xmlns:a16="http://schemas.microsoft.com/office/drawing/2014/main" val="1773566629"/>
                    </a:ext>
                  </a:extLst>
                </a:gridCol>
                <a:gridCol w="4183380">
                  <a:extLst>
                    <a:ext uri="{9D8B030D-6E8A-4147-A177-3AD203B41FA5}">
                      <a16:colId xmlns:a16="http://schemas.microsoft.com/office/drawing/2014/main" val="20001"/>
                    </a:ext>
                  </a:extLst>
                </a:gridCol>
              </a:tblGrid>
              <a:tr h="370840">
                <a:tc>
                  <a:txBody>
                    <a:bodyPr/>
                    <a:lstStyle/>
                    <a:p>
                      <a:endParaRPr lang="en-US" sz="1400" dirty="0">
                        <a:latin typeface="Arial" panose="020B0604020202020204" pitchFamily="34" charset="0"/>
                      </a:endParaRPr>
                    </a:p>
                  </a:txBody>
                  <a:tcPr>
                    <a:solidFill>
                      <a:srgbClr val="8AA2BC"/>
                    </a:solidFill>
                  </a:tcPr>
                </a:tc>
                <a:tc>
                  <a:txBody>
                    <a:bodyPr/>
                    <a:lstStyle/>
                    <a:p>
                      <a:r>
                        <a:rPr lang="en-US" sz="1400" dirty="0">
                          <a:latin typeface="Arial" panose="020B0604020202020204" pitchFamily="34" charset="0"/>
                        </a:rPr>
                        <a:t>Benefits</a:t>
                      </a:r>
                    </a:p>
                  </a:txBody>
                  <a:tcPr>
                    <a:solidFill>
                      <a:srgbClr val="8AA2BC"/>
                    </a:solidFill>
                  </a:tcPr>
                </a:tc>
                <a:extLst>
                  <a:ext uri="{0D108BD9-81ED-4DB2-BD59-A6C34878D82A}">
                    <a16:rowId xmlns:a16="http://schemas.microsoft.com/office/drawing/2014/main" val="3902920676"/>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dirty="0">
                          <a:latin typeface="Arial" panose="020B0604020202020204" pitchFamily="34" charset="0"/>
                        </a:rPr>
                        <a:t>Annual</a:t>
                      </a:r>
                      <a:r>
                        <a:rPr lang="en-US" sz="1400" b="1" baseline="0" dirty="0">
                          <a:latin typeface="Arial" panose="020B0604020202020204" pitchFamily="34" charset="0"/>
                        </a:rPr>
                        <a:t> Deductible</a:t>
                      </a:r>
                      <a:endParaRPr lang="en-US" sz="1400" b="0" dirty="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a:latin typeface="Arial" panose="020B0604020202020204" pitchFamily="34" charset="0"/>
                        </a:rPr>
                        <a:t>$25 per individual
$75 per family</a:t>
                      </a:r>
                    </a:p>
                  </a:txBody>
                  <a:tcPr anchor="ctr"/>
                </a:tc>
                <a:extLst>
                  <a:ext uri="{0D108BD9-81ED-4DB2-BD59-A6C34878D82A}">
                    <a16:rowId xmlns:a16="http://schemas.microsoft.com/office/drawing/2014/main" val="2303792203"/>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dirty="0">
                          <a:latin typeface="Arial" panose="020B0604020202020204" pitchFamily="34" charset="0"/>
                        </a:rPr>
                        <a:t>Benefit Maximum</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a:latin typeface="Arial" panose="020B0604020202020204" pitchFamily="34" charset="0"/>
                        </a:rPr>
                        <a:t>$1,300</a:t>
                      </a:r>
                    </a:p>
                  </a:txBody>
                  <a:tcPr anchor="ctr"/>
                </a:tc>
                <a:extLst>
                  <a:ext uri="{0D108BD9-81ED-4DB2-BD59-A6C34878D82A}">
                    <a16:rowId xmlns:a16="http://schemas.microsoft.com/office/drawing/2014/main" val="2124810714"/>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a:latin typeface="Arial" panose="020B0604020202020204" pitchFamily="34" charset="0"/>
                        </a:rPr>
                        <a:t>Deductible Waived</a:t>
                      </a:r>
                      <a:r>
                        <a:rPr lang="en-US" sz="1400" b="1" baseline="0">
                          <a:latin typeface="Arial" panose="020B0604020202020204" pitchFamily="34" charset="0"/>
                        </a:rPr>
                        <a:t> for Preventive Care</a:t>
                      </a:r>
                      <a:endParaRPr lang="en-US" sz="1400" b="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dirty="0">
                          <a:latin typeface="Arial" panose="020B0604020202020204" pitchFamily="34" charset="0"/>
                        </a:rPr>
                        <a:t>Yes</a:t>
                      </a:r>
                    </a:p>
                  </a:txBody>
                  <a:tcPr anchor="ctr"/>
                </a:tc>
                <a:extLst>
                  <a:ext uri="{0D108BD9-81ED-4DB2-BD59-A6C34878D82A}">
                    <a16:rowId xmlns:a16="http://schemas.microsoft.com/office/drawing/2014/main" val="911338993"/>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a:latin typeface="Arial" panose="020B0604020202020204" pitchFamily="34" charset="0"/>
                        </a:rPr>
                        <a:t>Preventive Care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dirty="0">
                          <a:latin typeface="Arial" panose="020B0604020202020204" pitchFamily="34" charset="0"/>
                        </a:rPr>
                        <a:t>100%</a:t>
                      </a:r>
                    </a:p>
                  </a:txBody>
                  <a:tcPr anchor="ctr"/>
                </a:tc>
                <a:extLst>
                  <a:ext uri="{0D108BD9-81ED-4DB2-BD59-A6C34878D82A}">
                    <a16:rowId xmlns:a16="http://schemas.microsoft.com/office/drawing/2014/main" val="1025478386"/>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a:latin typeface="Arial" panose="020B0604020202020204" pitchFamily="34" charset="0"/>
                        </a:rPr>
                        <a:t>Basic</a:t>
                      </a:r>
                      <a:r>
                        <a:rPr lang="en-US" sz="1400" b="1" baseline="0">
                          <a:latin typeface="Arial" panose="020B0604020202020204" pitchFamily="34" charset="0"/>
                        </a:rPr>
                        <a:t> Services*</a:t>
                      </a:r>
                      <a:endParaRPr lang="en-US" sz="1400" b="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dirty="0">
                          <a:latin typeface="Arial" panose="020B0604020202020204" pitchFamily="34" charset="0"/>
                        </a:rPr>
                        <a:t>80%</a:t>
                      </a:r>
                    </a:p>
                  </a:txBody>
                  <a:tcPr anchor="ctr"/>
                </a:tc>
                <a:extLst>
                  <a:ext uri="{0D108BD9-81ED-4DB2-BD59-A6C34878D82A}">
                    <a16:rowId xmlns:a16="http://schemas.microsoft.com/office/drawing/2014/main" val="274583116"/>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a:latin typeface="Arial" panose="020B0604020202020204" pitchFamily="34" charset="0"/>
                        </a:rPr>
                        <a:t>Major</a:t>
                      </a:r>
                      <a:r>
                        <a:rPr lang="en-US" sz="1400" b="1" baseline="0">
                          <a:latin typeface="Arial" panose="020B0604020202020204" pitchFamily="34" charset="0"/>
                        </a:rPr>
                        <a:t> Services*</a:t>
                      </a:r>
                      <a:endParaRPr lang="en-US" sz="1400" b="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dirty="0">
                          <a:latin typeface="Arial" panose="020B0604020202020204" pitchFamily="34" charset="0"/>
                        </a:rPr>
                        <a:t>50%</a:t>
                      </a:r>
                    </a:p>
                  </a:txBody>
                  <a:tcPr anchor="ctr"/>
                </a:tc>
                <a:extLst>
                  <a:ext uri="{0D108BD9-81ED-4DB2-BD59-A6C34878D82A}">
                    <a16:rowId xmlns:a16="http://schemas.microsoft.com/office/drawing/2014/main" val="2030348719"/>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dirty="0">
                          <a:latin typeface="Arial" panose="020B0604020202020204" pitchFamily="34" charset="0"/>
                        </a:rPr>
                        <a:t>Orthodontia Services</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dirty="0">
                          <a:latin typeface="Arial" panose="020B0604020202020204" pitchFamily="34" charset="0"/>
                        </a:rPr>
                        <a:t>$1,000</a:t>
                      </a:r>
                    </a:p>
                  </a:txBody>
                  <a:tcPr anchor="ctr"/>
                </a:tc>
                <a:extLst>
                  <a:ext uri="{0D108BD9-81ED-4DB2-BD59-A6C34878D82A}">
                    <a16:rowId xmlns:a16="http://schemas.microsoft.com/office/drawing/2014/main" val="2018698723"/>
                  </a:ext>
                </a:extLst>
              </a:tr>
            </a:tbl>
          </a:graphicData>
        </a:graphic>
      </p:graphicFrame>
    </p:spTree>
    <p:extLst>
      <p:ext uri="{BB962C8B-B14F-4D97-AF65-F5344CB8AC3E}">
        <p14:creationId xmlns:p14="http://schemas.microsoft.com/office/powerpoint/2010/main" val="33574742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normAutofit/>
          </a:bodyPr>
          <a:lstStyle/>
          <a:p>
            <a:r>
              <a:rPr lang="en-US"/>
              <a:t>Spending Accounts </a:t>
            </a:r>
          </a:p>
        </p:txBody>
      </p:sp>
      <p:sp>
        <p:nvSpPr>
          <p:cNvPr id="2" name="Text Placeholder 1">
            <a:extLst>
              <a:ext uri="{FF2B5EF4-FFF2-40B4-BE49-F238E27FC236}">
                <a16:creationId xmlns:a16="http://schemas.microsoft.com/office/drawing/2014/main" id="{740AC0DC-8A33-40D6-8DF5-0CF661349A9D}"/>
              </a:ext>
            </a:extLst>
          </p:cNvPr>
          <p:cNvSpPr>
            <a:spLocks noGrp="1"/>
          </p:cNvSpPr>
          <p:nvPr>
            <p:ph type="body" idx="1"/>
          </p:nvPr>
        </p:nvSpPr>
        <p:spPr/>
        <p:txBody>
          <a:bodyPr/>
          <a:lstStyle/>
          <a:p>
            <a:r>
              <a:rPr lang="en-US" dirty="0"/>
              <a:t>PNC Bank</a:t>
            </a:r>
          </a:p>
          <a:p>
            <a:r>
              <a:rPr lang="en-US" dirty="0"/>
              <a:t>Diversified Benefit Services, Inc.
</a:t>
            </a:r>
          </a:p>
        </p:txBody>
      </p:sp>
    </p:spTree>
    <p:extLst>
      <p:ext uri="{BB962C8B-B14F-4D97-AF65-F5344CB8AC3E}">
        <p14:creationId xmlns:p14="http://schemas.microsoft.com/office/powerpoint/2010/main" val="28038395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F4DBDF-5470-D643-27CA-A9EB2C69B714}"/>
              </a:ext>
            </a:extLst>
          </p:cNvPr>
          <p:cNvPicPr>
            <a:picLocks noChangeAspect="1"/>
          </p:cNvPicPr>
          <p:nvPr/>
        </p:nvPicPr>
        <p:blipFill>
          <a:blip r:embed="rId3"/>
          <a:stretch>
            <a:fillRect/>
          </a:stretch>
        </p:blipFill>
        <p:spPr>
          <a:xfrm>
            <a:off x="152400" y="457200"/>
            <a:ext cx="8991600" cy="5726747"/>
          </a:xfrm>
          <a:prstGeom prst="rect">
            <a:avLst/>
          </a:prstGeom>
        </p:spPr>
      </p:pic>
    </p:spTree>
    <p:extLst>
      <p:ext uri="{BB962C8B-B14F-4D97-AF65-F5344CB8AC3E}">
        <p14:creationId xmlns:p14="http://schemas.microsoft.com/office/powerpoint/2010/main" val="392595624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C98CD-E7B4-5B2E-C782-79F9C9988B87}"/>
              </a:ext>
            </a:extLst>
          </p:cNvPr>
          <p:cNvPicPr>
            <a:picLocks noChangeAspect="1"/>
          </p:cNvPicPr>
          <p:nvPr/>
        </p:nvPicPr>
        <p:blipFill>
          <a:blip r:embed="rId3"/>
          <a:stretch>
            <a:fillRect/>
          </a:stretch>
        </p:blipFill>
        <p:spPr>
          <a:xfrm>
            <a:off x="228600" y="533400"/>
            <a:ext cx="8763000" cy="6003869"/>
          </a:xfrm>
          <a:prstGeom prst="rect">
            <a:avLst/>
          </a:prstGeom>
        </p:spPr>
      </p:pic>
    </p:spTree>
    <p:extLst>
      <p:ext uri="{BB962C8B-B14F-4D97-AF65-F5344CB8AC3E}">
        <p14:creationId xmlns:p14="http://schemas.microsoft.com/office/powerpoint/2010/main" val="27557468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CDA4-8F98-5D8A-F64C-58B9EC8E94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1D119E-B560-2D68-4B3F-A074C36FE29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D06F5EB0-EBF7-B7FC-AEF2-30B0B4126D72}"/>
              </a:ext>
            </a:extLst>
          </p:cNvPr>
          <p:cNvSpPr>
            <a:spLocks noGrp="1"/>
          </p:cNvSpPr>
          <p:nvPr>
            <p:ph sz="half" idx="2"/>
          </p:nvPr>
        </p:nvSpPr>
        <p:spPr/>
        <p:txBody>
          <a:bodyPr/>
          <a:lstStyle/>
          <a:p>
            <a:endParaRPr lang="en-US"/>
          </a:p>
        </p:txBody>
      </p:sp>
      <p:sp>
        <p:nvSpPr>
          <p:cNvPr id="5" name="Content Placeholder 4">
            <a:extLst>
              <a:ext uri="{FF2B5EF4-FFF2-40B4-BE49-F238E27FC236}">
                <a16:creationId xmlns:a16="http://schemas.microsoft.com/office/drawing/2014/main" id="{8C11E8D8-E659-20A2-3252-477FE88A9766}"/>
              </a:ext>
            </a:extLst>
          </p:cNvPr>
          <p:cNvSpPr>
            <a:spLocks noGrp="1"/>
          </p:cNvSpPr>
          <p:nvPr>
            <p:ph sz="half" idx="10"/>
          </p:nvPr>
        </p:nvSpPr>
        <p:spPr/>
        <p:txBody>
          <a:bodyPr/>
          <a:lstStyle/>
          <a:p>
            <a:endParaRPr lang="en-US"/>
          </a:p>
        </p:txBody>
      </p:sp>
      <p:pic>
        <p:nvPicPr>
          <p:cNvPr id="7" name="Picture 6">
            <a:extLst>
              <a:ext uri="{FF2B5EF4-FFF2-40B4-BE49-F238E27FC236}">
                <a16:creationId xmlns:a16="http://schemas.microsoft.com/office/drawing/2014/main" id="{DA442A5D-79A0-4B3D-1709-A0D988266625}"/>
              </a:ext>
            </a:extLst>
          </p:cNvPr>
          <p:cNvPicPr>
            <a:picLocks noChangeAspect="1"/>
          </p:cNvPicPr>
          <p:nvPr/>
        </p:nvPicPr>
        <p:blipFill>
          <a:blip r:embed="rId3"/>
          <a:stretch>
            <a:fillRect/>
          </a:stretch>
        </p:blipFill>
        <p:spPr>
          <a:xfrm>
            <a:off x="0" y="332088"/>
            <a:ext cx="9144000" cy="6193824"/>
          </a:xfrm>
          <a:prstGeom prst="rect">
            <a:avLst/>
          </a:prstGeom>
        </p:spPr>
      </p:pic>
    </p:spTree>
    <p:extLst>
      <p:ext uri="{BB962C8B-B14F-4D97-AF65-F5344CB8AC3E}">
        <p14:creationId xmlns:p14="http://schemas.microsoft.com/office/powerpoint/2010/main" val="28820974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Spending Accounts</a:t>
            </a:r>
          </a:p>
        </p:txBody>
      </p:sp>
      <p:sp>
        <p:nvSpPr>
          <p:cNvPr id="3" name="TextBox 2">
            <a:extLst>
              <a:ext uri="{FF2B5EF4-FFF2-40B4-BE49-F238E27FC236}">
                <a16:creationId xmlns:a16="http://schemas.microsoft.com/office/drawing/2014/main" id="{155BCBBF-518A-376B-180E-E2215FC8F873}"/>
              </a:ext>
            </a:extLst>
          </p:cNvPr>
          <p:cNvSpPr txBox="1"/>
          <p:nvPr/>
        </p:nvSpPr>
        <p:spPr>
          <a:xfrm>
            <a:off x="457200" y="1295400"/>
            <a:ext cx="80772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Medical FSA – If you are enrolled in the traditional medical plan, you can contribute up to $3,300 in a Medical FSA for medical, dental and vision expenses.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Limited FSA – If you are enrolled on the HSA medical plan, you can contribute up to $3,300 in Limited FSA that can only be used on dental and vision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Dependent Care FSA – Up to $5,000 per household for dependent care expenses.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B35A134-8F0A-94E8-1CBA-2BF150C95045}"/>
              </a:ext>
            </a:extLst>
          </p:cNvPr>
          <p:cNvSpPr txBox="1"/>
          <p:nvPr/>
        </p:nvSpPr>
        <p:spPr>
          <a:xfrm>
            <a:off x="457200" y="3569037"/>
            <a:ext cx="7848600" cy="1200329"/>
          </a:xfrm>
          <a:prstGeom prst="rect">
            <a:avLst/>
          </a:prstGeom>
          <a:noFill/>
        </p:spPr>
        <p:txBody>
          <a:bodyPr wrap="square">
            <a:spAutoFit/>
          </a:bodyPr>
          <a:lstStyle/>
          <a:p>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Important: </a:t>
            </a:r>
            <a:r>
              <a:rPr lang="en-US" dirty="0">
                <a:solidFill>
                  <a:prstClr val="black"/>
                </a:solidFill>
                <a:latin typeface="Calibri" panose="020F0502020204030204" pitchFamily="34" charset="0"/>
                <a:cs typeface="Calibri" panose="020F0502020204030204" pitchFamily="34" charset="0"/>
              </a:rPr>
              <a:t>If you wish to make and FSA election, </a:t>
            </a:r>
            <a:r>
              <a:rPr lang="en-US" dirty="0" err="1">
                <a:solidFill>
                  <a:prstClr val="black"/>
                </a:solidFill>
                <a:latin typeface="Calibri" panose="020F0502020204030204" pitchFamily="34" charset="0"/>
                <a:cs typeface="Calibri" panose="020F0502020204030204" pitchFamily="34" charset="0"/>
              </a:rPr>
              <a:t>yo</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 will need to make a selection in the Tyler portal.  This selection will trigger an email with separate instructions from Diversified to enroll in your FSA benefits through the Diversified portal.  Please watch your emails for this important information. </a:t>
            </a:r>
            <a:endParaRPr lang="en-US" dirty="0"/>
          </a:p>
        </p:txBody>
      </p:sp>
    </p:spTree>
    <p:extLst>
      <p:ext uri="{BB962C8B-B14F-4D97-AF65-F5344CB8AC3E}">
        <p14:creationId xmlns:p14="http://schemas.microsoft.com/office/powerpoint/2010/main" val="198611532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Reminders</a:t>
            </a:r>
          </a:p>
        </p:txBody>
      </p:sp>
      <p:sp>
        <p:nvSpPr>
          <p:cNvPr id="3" name="Content Placeholder 2">
            <a:extLst>
              <a:ext uri="{FF2B5EF4-FFF2-40B4-BE49-F238E27FC236}">
                <a16:creationId xmlns:a16="http://schemas.microsoft.com/office/drawing/2014/main" id="{51615392-7EDC-4201-97D7-93A850465351}"/>
              </a:ext>
            </a:extLst>
          </p:cNvPr>
          <p:cNvSpPr>
            <a:spLocks noGrp="1"/>
          </p:cNvSpPr>
          <p:nvPr>
            <p:ph sz="half" idx="1"/>
          </p:nvPr>
        </p:nvSpPr>
        <p:spPr/>
        <p:txBody>
          <a:bodyPr>
            <a:normAutofit/>
          </a:bodyPr>
          <a:lstStyle/>
          <a:p>
            <a:r>
              <a:rPr lang="en-US" dirty="0">
                <a:cs typeface="Calibri" panose="020F0502020204030204" pitchFamily="34" charset="0"/>
              </a:rPr>
              <a:t>After your initial enrollment period, you may only make changes to your benefits during Open Enrollment unless you have a “qualifying event.”</a:t>
            </a:r>
          </a:p>
          <a:p>
            <a:pPr lvl="1"/>
            <a:r>
              <a:rPr lang="en-US" dirty="0">
                <a:cs typeface="Calibri" panose="020F0502020204030204" pitchFamily="34" charset="0"/>
              </a:rPr>
              <a:t>Mid-year changes are </a:t>
            </a:r>
            <a:r>
              <a:rPr lang="en-US" b="1" u="sng" dirty="0">
                <a:cs typeface="Calibri" panose="020F0502020204030204" pitchFamily="34" charset="0"/>
              </a:rPr>
              <a:t>only</a:t>
            </a:r>
            <a:r>
              <a:rPr lang="en-US" dirty="0">
                <a:cs typeface="Calibri" panose="020F0502020204030204" pitchFamily="34" charset="0"/>
              </a:rPr>
              <a:t> permitted if you have a qualifying event.</a:t>
            </a:r>
          </a:p>
          <a:p>
            <a:pPr lvl="1"/>
            <a:r>
              <a:rPr lang="en-US" dirty="0">
                <a:cs typeface="Arial"/>
              </a:rPr>
              <a:t>Enrollment </a:t>
            </a:r>
            <a:r>
              <a:rPr lang="en-US" b="1" u="sng" dirty="0">
                <a:cs typeface="Arial"/>
              </a:rPr>
              <a:t>must</a:t>
            </a:r>
            <a:r>
              <a:rPr lang="en-US" b="1" dirty="0">
                <a:cs typeface="Arial"/>
              </a:rPr>
              <a:t> </a:t>
            </a:r>
            <a:r>
              <a:rPr lang="en-US" dirty="0">
                <a:cs typeface="Arial"/>
              </a:rPr>
              <a:t>occur </a:t>
            </a:r>
            <a:r>
              <a:rPr lang="en-US" b="1" dirty="0">
                <a:cs typeface="Arial"/>
              </a:rPr>
              <a:t>within 30 days </a:t>
            </a:r>
            <a:r>
              <a:rPr lang="en-US" dirty="0">
                <a:cs typeface="Calibri" panose="020F0502020204030204" pitchFamily="34" charset="0"/>
              </a:rPr>
              <a:t>of the event or you will have to wait until the next Open Enrollment.</a:t>
            </a:r>
          </a:p>
          <a:p>
            <a:pPr lvl="1"/>
            <a:r>
              <a:rPr lang="en-US" dirty="0">
                <a:cs typeface="Calibri" panose="020F0502020204030204" pitchFamily="34" charset="0"/>
              </a:rPr>
              <a:t>Documentation of the qualifying event is required.</a:t>
            </a:r>
          </a:p>
          <a:p>
            <a:endParaRPr lang="en-US" dirty="0"/>
          </a:p>
        </p:txBody>
      </p:sp>
      <p:sp>
        <p:nvSpPr>
          <p:cNvPr id="6" name="Content Placeholder 5">
            <a:extLst>
              <a:ext uri="{FF2B5EF4-FFF2-40B4-BE49-F238E27FC236}">
                <a16:creationId xmlns:a16="http://schemas.microsoft.com/office/drawing/2014/main" id="{A021CA51-4502-F4EF-E382-EE7AB70F071E}"/>
              </a:ext>
            </a:extLst>
          </p:cNvPr>
          <p:cNvSpPr>
            <a:spLocks noGrp="1"/>
          </p:cNvSpPr>
          <p:nvPr>
            <p:ph sz="half" idx="2"/>
          </p:nvPr>
        </p:nvSpPr>
        <p:spPr/>
        <p:txBody>
          <a:bodyPr>
            <a:normAutofit/>
          </a:bodyPr>
          <a:lstStyle/>
          <a:p>
            <a:r>
              <a:rPr lang="en-US" sz="1800" b="1">
                <a:solidFill>
                  <a:schemeClr val="accent1"/>
                </a:solidFill>
              </a:rPr>
              <a:t>Approved qualifying events include: </a:t>
            </a:r>
          </a:p>
          <a:p>
            <a:pPr lvl="1"/>
            <a:r>
              <a:rPr lang="en-US" sz="1800"/>
              <a:t>Marriage or Divorce</a:t>
            </a:r>
          </a:p>
          <a:p>
            <a:pPr lvl="1"/>
            <a:r>
              <a:rPr lang="en-US" sz="1800"/>
              <a:t>Death</a:t>
            </a:r>
          </a:p>
          <a:p>
            <a:pPr lvl="1"/>
            <a:r>
              <a:rPr lang="en-US" sz="1800"/>
              <a:t>Birth or adoption of a dependent</a:t>
            </a:r>
          </a:p>
          <a:p>
            <a:pPr lvl="1"/>
            <a:r>
              <a:rPr lang="en-US" sz="1800"/>
              <a:t>Change in employment status</a:t>
            </a:r>
          </a:p>
          <a:p>
            <a:pPr lvl="1"/>
            <a:r>
              <a:rPr lang="en-US" sz="1800"/>
              <a:t>Change in dependent’s eligibility status</a:t>
            </a:r>
          </a:p>
          <a:p>
            <a:pPr lvl="1"/>
            <a:r>
              <a:rPr lang="en-US" sz="1800"/>
              <a:t>Loss of or significant change to your current coverage</a:t>
            </a:r>
          </a:p>
          <a:p>
            <a:pPr lvl="1"/>
            <a:r>
              <a:rPr lang="en-US" sz="1800"/>
              <a:t>Judgment, decree or court order</a:t>
            </a:r>
          </a:p>
          <a:p>
            <a:endParaRPr lang="en-US"/>
          </a:p>
        </p:txBody>
      </p:sp>
      <p:grpSp>
        <p:nvGrpSpPr>
          <p:cNvPr id="10" name="Group 9">
            <a:extLst>
              <a:ext uri="{FF2B5EF4-FFF2-40B4-BE49-F238E27FC236}">
                <a16:creationId xmlns:a16="http://schemas.microsoft.com/office/drawing/2014/main" id="{025EC6BF-45A6-7433-1EE8-F8074FC31A8A}"/>
              </a:ext>
            </a:extLst>
          </p:cNvPr>
          <p:cNvGrpSpPr/>
          <p:nvPr/>
        </p:nvGrpSpPr>
        <p:grpSpPr>
          <a:xfrm>
            <a:off x="8325852" y="3429000"/>
            <a:ext cx="818148" cy="3222019"/>
            <a:chOff x="8325852" y="3429000"/>
            <a:chExt cx="818148" cy="3222019"/>
          </a:xfrm>
        </p:grpSpPr>
        <p:sp>
          <p:nvSpPr>
            <p:cNvPr id="11" name="Right Triangle 10">
              <a:extLst>
                <a:ext uri="{FF2B5EF4-FFF2-40B4-BE49-F238E27FC236}">
                  <a16:creationId xmlns:a16="http://schemas.microsoft.com/office/drawing/2014/main" id="{B2DE7C83-8B60-8B8A-938B-20588688E9F4}"/>
                </a:ext>
              </a:extLst>
            </p:cNvPr>
            <p:cNvSpPr/>
            <p:nvPr userDrawn="1"/>
          </p:nvSpPr>
          <p:spPr>
            <a:xfrm flipH="1">
              <a:off x="8325852" y="3429000"/>
              <a:ext cx="818147" cy="322201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8C84E8F-03A6-4DA8-6920-454C709563C7}"/>
                </a:ext>
              </a:extLst>
            </p:cNvPr>
            <p:cNvCxnSpPr/>
            <p:nvPr userDrawn="1"/>
          </p:nvCxnSpPr>
          <p:spPr>
            <a:xfrm>
              <a:off x="8325853" y="6450785"/>
              <a:ext cx="81814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Parallelogram 12">
            <a:extLst>
              <a:ext uri="{FF2B5EF4-FFF2-40B4-BE49-F238E27FC236}">
                <a16:creationId xmlns:a16="http://schemas.microsoft.com/office/drawing/2014/main" id="{91C95C39-7E20-1EB1-2D6F-080B309C4A44}"/>
              </a:ext>
            </a:extLst>
          </p:cNvPr>
          <p:cNvSpPr/>
          <p:nvPr/>
        </p:nvSpPr>
        <p:spPr>
          <a:xfrm>
            <a:off x="4478357" y="4526844"/>
            <a:ext cx="4267201" cy="1853787"/>
          </a:xfrm>
          <a:prstGeom prst="parallelogram">
            <a:avLst>
              <a:gd name="adj" fmla="val 2601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spcAft>
                <a:spcPts val="600"/>
              </a:spcAft>
              <a:buClr>
                <a:prstClr val="white"/>
              </a:buClr>
            </a:pPr>
            <a:r>
              <a:rPr lang="en-US" b="1" dirty="0">
                <a:solidFill>
                  <a:schemeClr val="tx2"/>
                </a:solidFill>
              </a:rPr>
              <a:t>All enrollment elections and qualifying event changes must be made in the Tyler Munis System.</a:t>
            </a:r>
            <a:endParaRPr lang="en-US" sz="1600" b="1" dirty="0">
              <a:solidFill>
                <a:schemeClr val="tx2"/>
              </a:solidFill>
            </a:endParaRPr>
          </a:p>
        </p:txBody>
      </p:sp>
    </p:spTree>
    <p:extLst>
      <p:ext uri="{BB962C8B-B14F-4D97-AF65-F5344CB8AC3E}">
        <p14:creationId xmlns:p14="http://schemas.microsoft.com/office/powerpoint/2010/main" val="35264357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88707-9784-4BF1-BD08-451F5819342E}"/>
              </a:ext>
            </a:extLst>
          </p:cNvPr>
          <p:cNvSpPr>
            <a:spLocks noGrp="1"/>
          </p:cNvSpPr>
          <p:nvPr>
            <p:ph type="title"/>
          </p:nvPr>
        </p:nvSpPr>
        <p:spPr>
          <a:xfrm>
            <a:off x="1981200" y="2095500"/>
            <a:ext cx="6529388" cy="2514601"/>
          </a:xfrm>
        </p:spPr>
        <p:txBody>
          <a:bodyPr>
            <a:normAutofit fontScale="90000"/>
          </a:bodyPr>
          <a:lstStyle/>
          <a:p>
            <a:br>
              <a:rPr lang="en-US"/>
            </a:br>
            <a:r>
              <a:rPr lang="en-US"/>
              <a:t>Thank you for your participation in this year’s open enrollment presentation.</a:t>
            </a:r>
          </a:p>
        </p:txBody>
      </p:sp>
      <p:sp>
        <p:nvSpPr>
          <p:cNvPr id="5" name="Text Placeholder 6">
            <a:extLst>
              <a:ext uri="{FF2B5EF4-FFF2-40B4-BE49-F238E27FC236}">
                <a16:creationId xmlns:a16="http://schemas.microsoft.com/office/drawing/2014/main" id="{4F9229E7-BAA4-43D0-A8E4-BEAB04AC271D}"/>
              </a:ext>
            </a:extLst>
          </p:cNvPr>
          <p:cNvSpPr txBox="1"/>
          <p:nvPr/>
        </p:nvSpPr>
        <p:spPr>
          <a:xfrm>
            <a:off x="457200" y="5048250"/>
            <a:ext cx="7772400" cy="533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NeueLT Com 45 Lt" panose="020B04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NeueLT Com 45 Lt" panose="020B04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NeueLT Com 45 Lt" panose="020B04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NeueLT Com 45 Lt" panose="020B04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NeueLT Com 45 Lt" panose="020B04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accent3"/>
                </a:solidFill>
                <a:latin typeface="Arial" panose="020B0604020202020204" pitchFamily="34" charset="0"/>
              </a:rPr>
              <a:t>All election changes are due by:</a:t>
            </a:r>
            <a:r>
              <a:rPr lang="en-US" sz="2400" dirty="0">
                <a:latin typeface="Arial" panose="020B0604020202020204" pitchFamily="34" charset="0"/>
              </a:rPr>
              <a:t>  11/17/2024</a:t>
            </a:r>
          </a:p>
        </p:txBody>
      </p:sp>
    </p:spTree>
    <p:extLst>
      <p:ext uri="{BB962C8B-B14F-4D97-AF65-F5344CB8AC3E}">
        <p14:creationId xmlns:p14="http://schemas.microsoft.com/office/powerpoint/2010/main" val="16544830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Open Enrollment</a:t>
            </a:r>
          </a:p>
        </p:txBody>
      </p:sp>
      <p:sp>
        <p:nvSpPr>
          <p:cNvPr id="6" name="Content Placeholder 5">
            <a:extLst>
              <a:ext uri="{FF2B5EF4-FFF2-40B4-BE49-F238E27FC236}">
                <a16:creationId xmlns:a16="http://schemas.microsoft.com/office/drawing/2014/main" id="{EC1D7D77-46B0-DF53-83CC-DA055013937D}"/>
              </a:ext>
            </a:extLst>
          </p:cNvPr>
          <p:cNvSpPr>
            <a:spLocks noGrp="1"/>
          </p:cNvSpPr>
          <p:nvPr>
            <p:ph sz="half" idx="2"/>
          </p:nvPr>
        </p:nvSpPr>
        <p:spPr>
          <a:xfrm>
            <a:off x="3273552" y="1295400"/>
            <a:ext cx="5641848" cy="5413248"/>
          </a:xfrm>
        </p:spPr>
        <p:txBody>
          <a:bodyPr/>
          <a:lstStyle/>
          <a:p>
            <a:pPr lvl="1"/>
            <a:r>
              <a:rPr lang="en-US" dirty="0"/>
              <a:t>Benefit Open Enrollment Period is 10/28/24 – 11/17/24</a:t>
            </a:r>
          </a:p>
          <a:p>
            <a:pPr lvl="1"/>
            <a:r>
              <a:rPr lang="en-US" dirty="0"/>
              <a:t>All benefit elections and changes will take effect </a:t>
            </a:r>
            <a:r>
              <a:rPr lang="en-US" sz="2000" dirty="0"/>
              <a:t>01/01/2025 </a:t>
            </a:r>
            <a:r>
              <a:rPr lang="en-US" dirty="0"/>
              <a:t>and will remain in place for the full plan year, unless you experience an IRS-approved “qualifying event”.</a:t>
            </a:r>
          </a:p>
          <a:p>
            <a:pPr lvl="1"/>
            <a:r>
              <a:rPr lang="en-US" dirty="0"/>
              <a:t>The deadline to enroll is 11/17/2024</a:t>
            </a:r>
          </a:p>
          <a:p>
            <a:r>
              <a:rPr lang="en-US" dirty="0"/>
              <a:t>During open enrollment, you can:</a:t>
            </a:r>
          </a:p>
          <a:p>
            <a:pPr lvl="1"/>
            <a:r>
              <a:rPr lang="en-US" dirty="0"/>
              <a:t>Add/drop a dependent</a:t>
            </a:r>
          </a:p>
          <a:p>
            <a:pPr lvl="1"/>
            <a:r>
              <a:rPr lang="en-US" dirty="0"/>
              <a:t>Add/drop a benefit</a:t>
            </a:r>
          </a:p>
          <a:p>
            <a:pPr lvl="1"/>
            <a:r>
              <a:rPr lang="en-US" dirty="0"/>
              <a:t>Waive Benefits</a:t>
            </a:r>
          </a:p>
          <a:p>
            <a:pPr lvl="1"/>
            <a:r>
              <a:rPr lang="en-US" dirty="0"/>
              <a:t>Make your annual FSA &amp; HSA Elections</a:t>
            </a:r>
          </a:p>
          <a:p>
            <a:endParaRPr lang="en-US" dirty="0"/>
          </a:p>
        </p:txBody>
      </p:sp>
      <p:sp>
        <p:nvSpPr>
          <p:cNvPr id="10" name="Rectangle 9">
            <a:extLst>
              <a:ext uri="{FF2B5EF4-FFF2-40B4-BE49-F238E27FC236}">
                <a16:creationId xmlns:a16="http://schemas.microsoft.com/office/drawing/2014/main" id="{D20A48C1-78CC-74F3-0040-EBCAF109682F}"/>
              </a:ext>
            </a:extLst>
          </p:cNvPr>
          <p:cNvSpPr/>
          <p:nvPr/>
        </p:nvSpPr>
        <p:spPr>
          <a:xfrm>
            <a:off x="304800" y="1582340"/>
            <a:ext cx="2745070" cy="3416320"/>
          </a:xfrm>
          <a:prstGeom prst="rect">
            <a:avLst/>
          </a:prstGeom>
          <a:solidFill>
            <a:schemeClr val="accent1"/>
          </a:solidFill>
          <a:effectLst>
            <a:outerShdw blurRad="50800" dist="38100" dir="8100000" algn="tr" rotWithShape="0">
              <a:prstClr val="black">
                <a:alpha val="40000"/>
              </a:prstClr>
            </a:outerShdw>
          </a:effectLst>
        </p:spPr>
        <p:txBody>
          <a:bodyPr wrap="square">
            <a:spAutoFit/>
          </a:bodyPr>
          <a:lstStyle/>
          <a:p>
            <a:r>
              <a:rPr lang="en-US" dirty="0">
                <a:solidFill>
                  <a:schemeClr val="bg1"/>
                </a:solidFill>
              </a:rPr>
              <a:t>This year’s open enrollment requires ACTION. You must make enrollment elections prior to the deadline, or all of your current enrollments will be cancelled for </a:t>
            </a:r>
            <a:r>
              <a:rPr lang="en-US" sz="1800" dirty="0">
                <a:solidFill>
                  <a:schemeClr val="bg1"/>
                </a:solidFill>
              </a:rPr>
              <a:t>2025.</a:t>
            </a:r>
            <a:r>
              <a:rPr lang="en-US" sz="1800" dirty="0">
                <a:solidFill>
                  <a:srgbClr val="7030A0"/>
                </a:solidFill>
              </a:rPr>
              <a:t> </a:t>
            </a:r>
            <a:r>
              <a:rPr lang="en-US" dirty="0">
                <a:solidFill>
                  <a:schemeClr val="bg1"/>
                </a:solidFill>
              </a:rPr>
              <a:t>You will not have any coverage (or you will only have company-paid life/disability benefits) if you do nothing this year. </a:t>
            </a:r>
          </a:p>
        </p:txBody>
      </p:sp>
    </p:spTree>
    <p:extLst>
      <p:ext uri="{BB962C8B-B14F-4D97-AF65-F5344CB8AC3E}">
        <p14:creationId xmlns:p14="http://schemas.microsoft.com/office/powerpoint/2010/main" val="22287565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881F81F4-63AF-4550-8B03-607CE9B52D59}"/>
              </a:ext>
            </a:extLst>
          </p:cNvPr>
          <p:cNvSpPr>
            <a:spLocks noGrp="1"/>
          </p:cNvSpPr>
          <p:nvPr>
            <p:ph type="title"/>
          </p:nvPr>
        </p:nvSpPr>
        <p:spPr/>
        <p:txBody>
          <a:bodyPr/>
          <a:lstStyle/>
          <a:p>
            <a:r>
              <a:rPr lang="en-US" dirty="0"/>
              <a:t>A Year In Review</a:t>
            </a:r>
          </a:p>
        </p:txBody>
      </p:sp>
      <p:sp>
        <p:nvSpPr>
          <p:cNvPr id="2" name="TextBox 1">
            <a:extLst>
              <a:ext uri="{FF2B5EF4-FFF2-40B4-BE49-F238E27FC236}">
                <a16:creationId xmlns:a16="http://schemas.microsoft.com/office/drawing/2014/main" id="{E0942256-C173-5450-F6E4-FB2B4D9CB1FC}"/>
              </a:ext>
            </a:extLst>
          </p:cNvPr>
          <p:cNvSpPr txBox="1"/>
          <p:nvPr/>
        </p:nvSpPr>
        <p:spPr>
          <a:xfrm>
            <a:off x="457200" y="1828800"/>
            <a:ext cx="80010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Village has a self funded medical plan, meaning the Village takes on the medical and claims risk for the health plan.</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Employee wellness and primary care engagement has been great in 2024! This has allowed us to keep premiums flat for 2025.</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For 2025 we will be making our Silver plan richer and simpler. The out-of-pocket max will drop to $3,000 for singles and $6,000 for families.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There will be no changes to the Gold plan.</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For 2025 the Village is rolling out a benefits app which will store a recording of this presentation, an updated benefits guide and store your ID cards.</a:t>
            </a:r>
          </a:p>
        </p:txBody>
      </p:sp>
    </p:spTree>
    <p:extLst>
      <p:ext uri="{BB962C8B-B14F-4D97-AF65-F5344CB8AC3E}">
        <p14:creationId xmlns:p14="http://schemas.microsoft.com/office/powerpoint/2010/main" val="3171572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881F81F4-63AF-4550-8B03-607CE9B52D59}"/>
              </a:ext>
            </a:extLst>
          </p:cNvPr>
          <p:cNvSpPr>
            <a:spLocks noGrp="1"/>
          </p:cNvSpPr>
          <p:nvPr>
            <p:ph type="title"/>
          </p:nvPr>
        </p:nvSpPr>
        <p:spPr/>
        <p:txBody>
          <a:bodyPr/>
          <a:lstStyle/>
          <a:p>
            <a:r>
              <a:rPr lang="en-US" dirty="0"/>
              <a:t>Mobile Application</a:t>
            </a:r>
          </a:p>
        </p:txBody>
      </p:sp>
      <p:pic>
        <p:nvPicPr>
          <p:cNvPr id="12" name="Picture 11">
            <a:extLst>
              <a:ext uri="{FF2B5EF4-FFF2-40B4-BE49-F238E27FC236}">
                <a16:creationId xmlns:a16="http://schemas.microsoft.com/office/drawing/2014/main" id="{641156E7-863F-B9EF-20EC-E826D2558851}"/>
              </a:ext>
            </a:extLst>
          </p:cNvPr>
          <p:cNvPicPr>
            <a:picLocks noChangeAspect="1"/>
          </p:cNvPicPr>
          <p:nvPr/>
        </p:nvPicPr>
        <p:blipFill>
          <a:blip r:embed="rId3"/>
          <a:stretch>
            <a:fillRect/>
          </a:stretch>
        </p:blipFill>
        <p:spPr>
          <a:xfrm>
            <a:off x="2362200" y="874280"/>
            <a:ext cx="4232761" cy="5638800"/>
          </a:xfrm>
          <a:prstGeom prst="rect">
            <a:avLst/>
          </a:prstGeom>
        </p:spPr>
      </p:pic>
    </p:spTree>
    <p:extLst>
      <p:ext uri="{BB962C8B-B14F-4D97-AF65-F5344CB8AC3E}">
        <p14:creationId xmlns:p14="http://schemas.microsoft.com/office/powerpoint/2010/main" val="34679295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62DC-D696-F043-A8AB-37502071E1F1}"/>
              </a:ext>
            </a:extLst>
          </p:cNvPr>
          <p:cNvSpPr>
            <a:spLocks noGrp="1"/>
          </p:cNvSpPr>
          <p:nvPr>
            <p:ph type="title"/>
          </p:nvPr>
        </p:nvSpPr>
        <p:spPr/>
        <p:txBody>
          <a:bodyPr/>
          <a:lstStyle/>
          <a:p>
            <a:r>
              <a:rPr lang="en-US" dirty="0"/>
              <a:t>Tyler Munis Employee Self Service</a:t>
            </a:r>
          </a:p>
        </p:txBody>
      </p:sp>
      <p:pic>
        <p:nvPicPr>
          <p:cNvPr id="4" name="Picture 3">
            <a:extLst>
              <a:ext uri="{FF2B5EF4-FFF2-40B4-BE49-F238E27FC236}">
                <a16:creationId xmlns:a16="http://schemas.microsoft.com/office/drawing/2014/main" id="{40F2AEC9-2FB1-ABC5-0BA8-E9B0B7D4123D}"/>
              </a:ext>
            </a:extLst>
          </p:cNvPr>
          <p:cNvPicPr>
            <a:picLocks noChangeAspect="1"/>
          </p:cNvPicPr>
          <p:nvPr/>
        </p:nvPicPr>
        <p:blipFill>
          <a:blip r:embed="rId3"/>
          <a:stretch>
            <a:fillRect/>
          </a:stretch>
        </p:blipFill>
        <p:spPr>
          <a:xfrm>
            <a:off x="228600" y="1143000"/>
            <a:ext cx="8823962" cy="1265084"/>
          </a:xfrm>
          <a:prstGeom prst="rect">
            <a:avLst/>
          </a:prstGeom>
        </p:spPr>
      </p:pic>
      <p:sp>
        <p:nvSpPr>
          <p:cNvPr id="6" name="TextBox 5">
            <a:extLst>
              <a:ext uri="{FF2B5EF4-FFF2-40B4-BE49-F238E27FC236}">
                <a16:creationId xmlns:a16="http://schemas.microsoft.com/office/drawing/2014/main" id="{7720B30C-20F0-80AF-ED63-76A1AFE4BE49}"/>
              </a:ext>
            </a:extLst>
          </p:cNvPr>
          <p:cNvSpPr txBox="1"/>
          <p:nvPr/>
        </p:nvSpPr>
        <p:spPr>
          <a:xfrm>
            <a:off x="228600" y="2743200"/>
            <a:ext cx="8823962" cy="2862322"/>
          </a:xfrm>
          <a:prstGeom prst="rect">
            <a:avLst/>
          </a:prstGeom>
          <a:noFill/>
        </p:spPr>
        <p:txBody>
          <a:bodyPr wrap="square">
            <a:spAutoFit/>
          </a:bodyPr>
          <a:lstStyle/>
          <a:p>
            <a:pPr marL="0" marR="0">
              <a:spcBef>
                <a:spcPts val="0"/>
              </a:spcBef>
              <a:spcAft>
                <a:spcPts val="0"/>
              </a:spcAft>
            </a:pPr>
            <a:r>
              <a:rPr lang="en-US" sz="1800" dirty="0">
                <a:solidFill>
                  <a:srgbClr val="323232"/>
                </a:solidFill>
                <a:effectLst/>
                <a:latin typeface="PublicSans-Regular"/>
                <a:ea typeface="Aptos" panose="020B0004020202020204" pitchFamily="34" charset="0"/>
                <a:cs typeface="Aptos" panose="020B0004020202020204" pitchFamily="34" charset="0"/>
              </a:rPr>
              <a:t>This year, 2025 Open Enrollment will be conducted utilizing a paperless process</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323232"/>
                </a:solidFill>
                <a:effectLst/>
                <a:latin typeface="PublicSans-Regular"/>
                <a:ea typeface="Aptos" panose="020B0004020202020204" pitchFamily="34" charset="0"/>
                <a:cs typeface="Aptos" panose="020B0004020202020204" pitchFamily="34" charset="0"/>
              </a:rPr>
              <a:t>through the Tyler Munis Self Service Portal. Training Available through </a:t>
            </a:r>
            <a:r>
              <a:rPr lang="en-US" sz="1800" dirty="0" err="1">
                <a:solidFill>
                  <a:srgbClr val="323232"/>
                </a:solidFill>
                <a:effectLst/>
                <a:latin typeface="PublicSans-Regular"/>
                <a:ea typeface="Aptos" panose="020B0004020202020204" pitchFamily="34" charset="0"/>
                <a:cs typeface="Aptos" panose="020B0004020202020204" pitchFamily="34" charset="0"/>
              </a:rPr>
              <a:t>Neogov</a:t>
            </a:r>
            <a:r>
              <a:rPr lang="en-US" sz="1800" dirty="0">
                <a:solidFill>
                  <a:srgbClr val="323232"/>
                </a:solidFill>
                <a:effectLst/>
                <a:latin typeface="PublicSans-Regular"/>
                <a:ea typeface="Aptos" panose="020B0004020202020204" pitchFamily="34" charset="0"/>
                <a:cs typeface="Aptos" panose="020B0004020202020204" pitchFamily="34" charset="0"/>
              </a:rPr>
              <a:t>.</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dirty="0">
              <a:solidFill>
                <a:srgbClr val="323232"/>
              </a:solidFill>
              <a:effectLst/>
              <a:latin typeface="PublicSans-Regular"/>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323232"/>
                </a:solidFill>
                <a:effectLst/>
                <a:latin typeface="PublicSans-Regular"/>
                <a:ea typeface="Aptos" panose="020B0004020202020204" pitchFamily="34" charset="0"/>
                <a:cs typeface="Aptos" panose="020B0004020202020204" pitchFamily="34" charset="0"/>
              </a:rPr>
              <a:t>I</a:t>
            </a:r>
            <a:r>
              <a:rPr lang="en-US" sz="1800" b="1" dirty="0">
                <a:solidFill>
                  <a:srgbClr val="323232"/>
                </a:solidFill>
                <a:effectLst/>
                <a:latin typeface="PublicSans-Bold"/>
                <a:ea typeface="Aptos" panose="020B0004020202020204" pitchFamily="34" charset="0"/>
                <a:cs typeface="Aptos" panose="020B0004020202020204" pitchFamily="34" charset="0"/>
              </a:rPr>
              <a:t>nstructions</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232"/>
                </a:solidFill>
                <a:effectLst/>
                <a:latin typeface="PublicSans-Regular"/>
                <a:ea typeface="Times New Roman" panose="02020603050405020304" pitchFamily="18" charset="0"/>
                <a:cs typeface="Aptos" panose="020B0004020202020204" pitchFamily="34" charset="0"/>
              </a:rPr>
              <a:t>Between Oct. 28 -Nov. 17th Log into:</a:t>
            </a:r>
            <a:endParaRPr lang="en-US" sz="1400" dirty="0">
              <a:solidFill>
                <a:srgbClr val="323232"/>
              </a:solidFill>
              <a:effectLst/>
              <a:latin typeface="Aptos" panose="020B0004020202020204" pitchFamily="34" charset="0"/>
              <a:ea typeface="Aptos" panose="020B0004020202020204" pitchFamily="34" charset="0"/>
              <a:cs typeface="Aptos" panose="020B0004020202020204" pitchFamily="34" charset="0"/>
            </a:endParaRPr>
          </a:p>
          <a:p>
            <a:pPr lvl="1"/>
            <a:r>
              <a:rPr lang="en-US" b="1" dirty="0">
                <a:solidFill>
                  <a:srgbClr val="004AAE"/>
                </a:solidFill>
                <a:effectLst/>
                <a:latin typeface="PublicSans-Bold"/>
                <a:ea typeface="Aptos" panose="020B0004020202020204" pitchFamily="34" charset="0"/>
                <a:cs typeface="Aptos" panose="020B0004020202020204" pitchFamily="34" charset="0"/>
                <a:hlinkClick r:id="rId4"/>
              </a:rPr>
              <a:t>https://villageofgermantownwi.munisselfservice.com/ess/default.aspx</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b="1" dirty="0">
                <a:solidFill>
                  <a:srgbClr val="323232"/>
                </a:solidFill>
                <a:effectLst/>
                <a:latin typeface="PublicSans-Bold"/>
                <a:ea typeface="Times New Roman" panose="02020603050405020304" pitchFamily="18" charset="0"/>
                <a:cs typeface="Aptos" panose="020B0004020202020204" pitchFamily="34" charset="0"/>
              </a:rPr>
              <a:t>User Name: </a:t>
            </a:r>
            <a:r>
              <a:rPr lang="en-US" sz="1800" dirty="0">
                <a:solidFill>
                  <a:srgbClr val="323232"/>
                </a:solidFill>
                <a:effectLst/>
                <a:latin typeface="PublicSans-Regular"/>
                <a:ea typeface="Times New Roman" panose="02020603050405020304" pitchFamily="18" charset="0"/>
                <a:cs typeface="Aptos" panose="020B0004020202020204" pitchFamily="34" charset="0"/>
              </a:rPr>
              <a:t>Employee ID</a:t>
            </a:r>
            <a:endParaRPr lang="en-US" sz="1400" dirty="0">
              <a:solidFill>
                <a:srgbClr val="323232"/>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b="1" dirty="0">
                <a:solidFill>
                  <a:srgbClr val="323232"/>
                </a:solidFill>
                <a:effectLst/>
                <a:latin typeface="PublicSans-Bold"/>
                <a:ea typeface="Times New Roman" panose="02020603050405020304" pitchFamily="18" charset="0"/>
                <a:cs typeface="Aptos" panose="020B0004020202020204" pitchFamily="34" charset="0"/>
              </a:rPr>
              <a:t>Password: </a:t>
            </a:r>
            <a:r>
              <a:rPr lang="en-US" sz="1800" dirty="0">
                <a:solidFill>
                  <a:srgbClr val="323232"/>
                </a:solidFill>
                <a:effectLst/>
                <a:latin typeface="PublicSans-Regular"/>
                <a:ea typeface="Times New Roman" panose="02020603050405020304" pitchFamily="18" charset="0"/>
                <a:cs typeface="Aptos" panose="020B0004020202020204" pitchFamily="34" charset="0"/>
              </a:rPr>
              <a:t>Last 4 of Social Security #</a:t>
            </a:r>
            <a:endParaRPr lang="en-US" sz="1400" dirty="0">
              <a:solidFill>
                <a:srgbClr val="323232"/>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232"/>
                </a:solidFill>
                <a:effectLst/>
                <a:latin typeface="PublicSans-Regular"/>
                <a:ea typeface="Times New Roman" panose="02020603050405020304" pitchFamily="18" charset="0"/>
                <a:cs typeface="Aptos" panose="020B0004020202020204" pitchFamily="34" charset="0"/>
              </a:rPr>
              <a:t>Change your password</a:t>
            </a:r>
            <a:endParaRPr lang="en-US" sz="1400" dirty="0">
              <a:solidFill>
                <a:srgbClr val="323232"/>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323232"/>
                </a:solidFill>
                <a:effectLst/>
                <a:latin typeface="PublicSans-Regular"/>
                <a:ea typeface="Times New Roman" panose="02020603050405020304" pitchFamily="18" charset="0"/>
                <a:cs typeface="Aptos" panose="020B0004020202020204" pitchFamily="34" charset="0"/>
              </a:rPr>
              <a:t>Select chosen benefits &amp; Update Personal Information</a:t>
            </a:r>
            <a:endParaRPr lang="en-US" sz="14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0068319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60A7-8534-EC90-606E-2B4951CA9CED}"/>
              </a:ext>
            </a:extLst>
          </p:cNvPr>
          <p:cNvSpPr>
            <a:spLocks noGrp="1"/>
          </p:cNvSpPr>
          <p:nvPr>
            <p:ph type="title"/>
          </p:nvPr>
        </p:nvSpPr>
        <p:spPr/>
        <p:txBody>
          <a:bodyPr/>
          <a:lstStyle/>
          <a:p>
            <a:r>
              <a:rPr lang="en-US" dirty="0"/>
              <a:t>Tyler Munis Employee Self Service</a:t>
            </a:r>
          </a:p>
        </p:txBody>
      </p:sp>
      <p:pic>
        <p:nvPicPr>
          <p:cNvPr id="8" name="Picture 7" descr="A screenshot of a computer&#10;&#10;Description automatically generated">
            <a:extLst>
              <a:ext uri="{FF2B5EF4-FFF2-40B4-BE49-F238E27FC236}">
                <a16:creationId xmlns:a16="http://schemas.microsoft.com/office/drawing/2014/main" id="{F18E4ACF-F345-EA61-6AE3-428027B08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10" y="1195864"/>
            <a:ext cx="8764379" cy="3810000"/>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13278ED8-652E-CF8A-B4D3-50BBD1BCAB4A}"/>
              </a:ext>
            </a:extLst>
          </p:cNvPr>
          <p:cNvSpPr txBox="1"/>
          <p:nvPr/>
        </p:nvSpPr>
        <p:spPr>
          <a:xfrm>
            <a:off x="1981200" y="3886200"/>
            <a:ext cx="3352800" cy="762000"/>
          </a:xfrm>
          <a:prstGeom prst="rect">
            <a:avLst/>
          </a:prstGeom>
          <a:solidFill>
            <a:schemeClr val="bg1"/>
          </a:solidFill>
        </p:spPr>
        <p:txBody>
          <a:bodyPr wrap="square" rtlCol="0">
            <a:spAutoFit/>
          </a:bodyPr>
          <a:lstStyle/>
          <a:p>
            <a:r>
              <a:rPr lang="en-US" sz="1400" dirty="0"/>
              <a:t>Name</a:t>
            </a:r>
          </a:p>
          <a:p>
            <a:r>
              <a:rPr lang="en-US" sz="1400" dirty="0"/>
              <a:t>Address</a:t>
            </a:r>
          </a:p>
          <a:p>
            <a:r>
              <a:rPr lang="en-US" sz="1400" dirty="0"/>
              <a:t>Cell 		Email</a:t>
            </a:r>
          </a:p>
        </p:txBody>
      </p:sp>
    </p:spTree>
    <p:extLst>
      <p:ext uri="{BB962C8B-B14F-4D97-AF65-F5344CB8AC3E}">
        <p14:creationId xmlns:p14="http://schemas.microsoft.com/office/powerpoint/2010/main" val="20413325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A725-EC0B-F057-585C-BA88CBBD7698}"/>
              </a:ext>
            </a:extLst>
          </p:cNvPr>
          <p:cNvSpPr>
            <a:spLocks noGrp="1"/>
          </p:cNvSpPr>
          <p:nvPr>
            <p:ph type="title"/>
          </p:nvPr>
        </p:nvSpPr>
        <p:spPr/>
        <p:txBody>
          <a:bodyPr/>
          <a:lstStyle/>
          <a:p>
            <a:r>
              <a:rPr lang="en-US" dirty="0"/>
              <a:t>Tyler Munis Employee Self Service</a:t>
            </a:r>
          </a:p>
        </p:txBody>
      </p:sp>
      <p:pic>
        <p:nvPicPr>
          <p:cNvPr id="6" name="Picture 5">
            <a:extLst>
              <a:ext uri="{FF2B5EF4-FFF2-40B4-BE49-F238E27FC236}">
                <a16:creationId xmlns:a16="http://schemas.microsoft.com/office/drawing/2014/main" id="{8CF83771-2396-5ECB-FA8D-D701D6B8580F}"/>
              </a:ext>
            </a:extLst>
          </p:cNvPr>
          <p:cNvPicPr>
            <a:picLocks noChangeAspect="1"/>
          </p:cNvPicPr>
          <p:nvPr/>
        </p:nvPicPr>
        <p:blipFill>
          <a:blip r:embed="rId3"/>
          <a:stretch>
            <a:fillRect/>
          </a:stretch>
        </p:blipFill>
        <p:spPr>
          <a:xfrm>
            <a:off x="172462" y="1371600"/>
            <a:ext cx="8799076" cy="3806829"/>
          </a:xfrm>
          <a:prstGeom prst="rect">
            <a:avLst/>
          </a:prstGeom>
        </p:spPr>
      </p:pic>
      <p:pic>
        <p:nvPicPr>
          <p:cNvPr id="8" name="Picture 7">
            <a:extLst>
              <a:ext uri="{FF2B5EF4-FFF2-40B4-BE49-F238E27FC236}">
                <a16:creationId xmlns:a16="http://schemas.microsoft.com/office/drawing/2014/main" id="{C99ED768-95B8-F0C5-E285-A4FFB46D8E04}"/>
              </a:ext>
            </a:extLst>
          </p:cNvPr>
          <p:cNvPicPr>
            <a:picLocks noChangeAspect="1"/>
          </p:cNvPicPr>
          <p:nvPr/>
        </p:nvPicPr>
        <p:blipFill>
          <a:blip r:embed="rId4"/>
          <a:stretch>
            <a:fillRect/>
          </a:stretch>
        </p:blipFill>
        <p:spPr>
          <a:xfrm>
            <a:off x="2133600" y="3247305"/>
            <a:ext cx="6781800" cy="2251141"/>
          </a:xfrm>
          <a:prstGeom prst="rect">
            <a:avLst/>
          </a:prstGeom>
        </p:spPr>
      </p:pic>
      <p:sp>
        <p:nvSpPr>
          <p:cNvPr id="9" name="Oval 8">
            <a:extLst>
              <a:ext uri="{FF2B5EF4-FFF2-40B4-BE49-F238E27FC236}">
                <a16:creationId xmlns:a16="http://schemas.microsoft.com/office/drawing/2014/main" id="{48DBD695-E2EE-5DEE-941C-E548F8723134}"/>
              </a:ext>
            </a:extLst>
          </p:cNvPr>
          <p:cNvSpPr/>
          <p:nvPr/>
        </p:nvSpPr>
        <p:spPr>
          <a:xfrm>
            <a:off x="7868662" y="3429000"/>
            <a:ext cx="818138" cy="3810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2726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E7E2-89FC-80E3-D347-BAD89CB30114}"/>
              </a:ext>
            </a:extLst>
          </p:cNvPr>
          <p:cNvSpPr>
            <a:spLocks noGrp="1"/>
          </p:cNvSpPr>
          <p:nvPr>
            <p:ph type="title"/>
          </p:nvPr>
        </p:nvSpPr>
        <p:spPr/>
        <p:txBody>
          <a:bodyPr/>
          <a:lstStyle/>
          <a:p>
            <a:r>
              <a:rPr lang="en-US" dirty="0"/>
              <a:t>Tyler Munis Employee Self Service</a:t>
            </a:r>
          </a:p>
        </p:txBody>
      </p:sp>
      <p:pic>
        <p:nvPicPr>
          <p:cNvPr id="7" name="Picture 6">
            <a:extLst>
              <a:ext uri="{FF2B5EF4-FFF2-40B4-BE49-F238E27FC236}">
                <a16:creationId xmlns:a16="http://schemas.microsoft.com/office/drawing/2014/main" id="{836FE577-FBED-518A-C595-A2EE1E855D45}"/>
              </a:ext>
            </a:extLst>
          </p:cNvPr>
          <p:cNvPicPr>
            <a:picLocks noChangeAspect="1"/>
          </p:cNvPicPr>
          <p:nvPr/>
        </p:nvPicPr>
        <p:blipFill>
          <a:blip r:embed="rId3"/>
          <a:stretch>
            <a:fillRect/>
          </a:stretch>
        </p:blipFill>
        <p:spPr>
          <a:xfrm>
            <a:off x="110264" y="1319466"/>
            <a:ext cx="8923472" cy="4219067"/>
          </a:xfrm>
          <a:prstGeom prst="rect">
            <a:avLst/>
          </a:prstGeom>
        </p:spPr>
      </p:pic>
    </p:spTree>
    <p:extLst>
      <p:ext uri="{BB962C8B-B14F-4D97-AF65-F5344CB8AC3E}">
        <p14:creationId xmlns:p14="http://schemas.microsoft.com/office/powerpoint/2010/main" val="16310544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19.09.14"/>
  <p:tag name="AS_TITLE" val="Aspose.Slides for .NET 4.0 Client Profile"/>
  <p:tag name="AS_VERSION" val="19.9"/>
</p:tagLst>
</file>

<file path=ppt/theme/theme1.xml><?xml version="1.0" encoding="utf-8"?>
<a:theme xmlns:a="http://schemas.openxmlformats.org/drawingml/2006/main" name="Content Slides">
  <a:themeElements>
    <a:clrScheme name="Mountain">
      <a:dk1>
        <a:sysClr val="windowText" lastClr="000000"/>
      </a:dk1>
      <a:lt1>
        <a:sysClr val="window" lastClr="FFFFFF"/>
      </a:lt1>
      <a:dk2>
        <a:srgbClr val="4D4D4D"/>
      </a:dk2>
      <a:lt2>
        <a:srgbClr val="E7E6E6"/>
      </a:lt2>
      <a:accent1>
        <a:srgbClr val="2F507F"/>
      </a:accent1>
      <a:accent2>
        <a:srgbClr val="71CFF5"/>
      </a:accent2>
      <a:accent3>
        <a:srgbClr val="ED7D31"/>
      </a:accent3>
      <a:accent4>
        <a:srgbClr val="A5A5A5"/>
      </a:accent4>
      <a:accent5>
        <a:srgbClr val="4F81BD"/>
      </a:accent5>
      <a:accent6>
        <a:srgbClr val="FFC000"/>
      </a:accent6>
      <a:hlink>
        <a:srgbClr val="0563C1"/>
      </a:hlink>
      <a:folHlink>
        <a:srgbClr val="0563C1"/>
      </a:folHlink>
    </a:clrScheme>
    <a:fontScheme name="Mountain">
      <a:majorFont>
        <a:latin typeface="Century Gothic"/>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004461-FAB3-405E-9498-B41972E65ED3}" vid="{945A9778-D884-473C-B1AA-434A79589941}"/>
    </a:ext>
  </a:extLst>
</a:theme>
</file>

<file path=ppt/theme/theme2.xml><?xml version="1.0" encoding="utf-8"?>
<a:theme xmlns:a="http://schemas.openxmlformats.org/drawingml/2006/main" name="Office Theme">
  <a:themeElements>
    <a:clrScheme name="Mountain">
      <a:dk1>
        <a:sysClr val="windowText" lastClr="000000"/>
      </a:dk1>
      <a:lt1>
        <a:sysClr val="window" lastClr="FFFFFF"/>
      </a:lt1>
      <a:dk2>
        <a:srgbClr val="4D4D4D"/>
      </a:dk2>
      <a:lt2>
        <a:srgbClr val="E7E6E6"/>
      </a:lt2>
      <a:accent1>
        <a:srgbClr val="2F507F"/>
      </a:accent1>
      <a:accent2>
        <a:srgbClr val="71CFF5"/>
      </a:accent2>
      <a:accent3>
        <a:srgbClr val="ED7D31"/>
      </a:accent3>
      <a:accent4>
        <a:srgbClr val="A5A5A5"/>
      </a:accent4>
      <a:accent5>
        <a:srgbClr val="4F81BD"/>
      </a:accent5>
      <a:accent6>
        <a:srgbClr val="FFC000"/>
      </a:accent6>
      <a:hlink>
        <a:srgbClr val="0563C1"/>
      </a:hlink>
      <a:folHlink>
        <a:srgbClr val="0563C1"/>
      </a:folHlink>
    </a:clrScheme>
    <a:fontScheme name="Mountain">
      <a:majorFont>
        <a:latin typeface="Century Gothic"/>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0B7194B2CD294BA5A5A01A01667CEF" ma:contentTypeVersion="0" ma:contentTypeDescription="Create a new document." ma:contentTypeScope="" ma:versionID="191106b39f47e5047c7d394046011039">
  <xsd:schema xmlns:xsd="http://www.w3.org/2001/XMLSchema" xmlns:xs="http://www.w3.org/2001/XMLSchema" xmlns:p="http://schemas.microsoft.com/office/2006/metadata/properties" targetNamespace="http://schemas.microsoft.com/office/2006/metadata/properties" ma:root="true" ma:fieldsID="376c5b42eefc51374681460b7f0ef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23D1EE-1288-4326-93F0-011799748B1A}">
  <ds:schemaRefs>
    <ds:schemaRef ds:uri="http://schemas.microsoft.com/sharepoint/v3/contenttype/forms"/>
  </ds:schemaRefs>
</ds:datastoreItem>
</file>

<file path=customXml/itemProps2.xml><?xml version="1.0" encoding="utf-8"?>
<ds:datastoreItem xmlns:ds="http://schemas.openxmlformats.org/officeDocument/2006/customXml" ds:itemID="{A859FA4D-850F-4F6D-8592-2EECE7323D75}">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176ED0A5-D0E4-4355-BD53-C2F07CD9C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4848</TotalTime>
  <Words>3536</Words>
  <Application>Microsoft Office PowerPoint</Application>
  <PresentationFormat>On-screen Show (4:3)</PresentationFormat>
  <Paragraphs>342</Paragraphs>
  <Slides>27</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Aptos</vt:lpstr>
      <vt:lpstr>Arial</vt:lpstr>
      <vt:lpstr>Calibri</vt:lpstr>
      <vt:lpstr>Century Gothic</vt:lpstr>
      <vt:lpstr>HelveticaNeueLT Com 45 Lt</vt:lpstr>
      <vt:lpstr>PublicSans-Bold</vt:lpstr>
      <vt:lpstr>PublicSans-Regular</vt:lpstr>
      <vt:lpstr>Symbol</vt:lpstr>
      <vt:lpstr>Wingdings 2</vt:lpstr>
      <vt:lpstr>Content Slides</vt:lpstr>
      <vt:lpstr>2025 Employee Benefits Open Enrollment</vt:lpstr>
      <vt:lpstr>Agenda</vt:lpstr>
      <vt:lpstr>About Open Enrollment</vt:lpstr>
      <vt:lpstr>A Year In Review</vt:lpstr>
      <vt:lpstr>Mobile Application</vt:lpstr>
      <vt:lpstr>Tyler Munis Employee Self Service</vt:lpstr>
      <vt:lpstr>Tyler Munis Employee Self Service</vt:lpstr>
      <vt:lpstr>Tyler Munis Employee Self Service</vt:lpstr>
      <vt:lpstr>Tyler Munis Employee Self Service</vt:lpstr>
      <vt:lpstr>Tyler Munis Employee Self Service</vt:lpstr>
      <vt:lpstr>Tyler Munis Employee Self Service</vt:lpstr>
      <vt:lpstr>Tyler Munis Employee Self Service</vt:lpstr>
      <vt:lpstr>Tyler Munis Employee Self Service </vt:lpstr>
      <vt:lpstr>Tyler Munis Employee Self Service</vt:lpstr>
      <vt:lpstr>Medical/Rx </vt:lpstr>
      <vt:lpstr>Medical/Rx – Features </vt:lpstr>
      <vt:lpstr>Medical/Rx – Plan Highlights </vt:lpstr>
      <vt:lpstr>Medical/Rx – Plan Highlights </vt:lpstr>
      <vt:lpstr>Which Is The Best Plan? </vt:lpstr>
      <vt:lpstr>Dental - No Change </vt:lpstr>
      <vt:lpstr>Spending Accounts </vt:lpstr>
      <vt:lpstr>PowerPoint Presentation</vt:lpstr>
      <vt:lpstr>PowerPoint Presentation</vt:lpstr>
      <vt:lpstr>PowerPoint Presentation</vt:lpstr>
      <vt:lpstr>Flexible Spending Accounts</vt:lpstr>
      <vt:lpstr>Enrollment Reminders</vt:lpstr>
      <vt:lpstr> Thank you for your participation in this year’s open enrollment presentation.</vt:lpstr>
    </vt:vector>
  </TitlesOfParts>
  <Company>USI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Steiner</dc:creator>
  <cp:lastModifiedBy>Mary Bishop</cp:lastModifiedBy>
  <cp:revision>107</cp:revision>
  <dcterms:created xsi:type="dcterms:W3CDTF">2023-06-26T13:25:20Z</dcterms:created>
  <dcterms:modified xsi:type="dcterms:W3CDTF">2024-10-03T15:13:35Z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0x010100330B7194B2CD294BA5A5A01A01667CEF</vt:lpwstr>
  </property>
</Properties>
</file>